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grandir" panose="020B0604020202020204" charset="0"/>
      <p:regular r:id="rId17"/>
    </p:embeddedFont>
    <p:embeddedFont>
      <p:font typeface="Agrandir Bold" panose="020B0604020202020204" charset="0"/>
      <p:regular r:id="rId18"/>
    </p:embeddedFont>
    <p:embeddedFont>
      <p:font typeface="Anton" pitchFamily="2" charset="0"/>
      <p:regular r:id="rId19"/>
    </p:embeddedFont>
    <p:embeddedFont>
      <p:font typeface="Fredoka" panose="020B0604020202020204" charset="0"/>
      <p:regular r:id="rId20"/>
    </p:embeddedFont>
    <p:embeddedFont>
      <p:font typeface="Poppins" panose="00000500000000000000" pitchFamily="2" charset="0"/>
      <p:regular r:id="rId21"/>
    </p:embeddedFont>
    <p:embeddedFont>
      <p:font typeface="Poppi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98670" y="2828936"/>
            <a:ext cx="3590163" cy="8229600"/>
          </a:xfrm>
          <a:custGeom>
            <a:avLst/>
            <a:gdLst/>
            <a:ahLst/>
            <a:cxnLst/>
            <a:rect l="l" t="t" r="r" b="b"/>
            <a:pathLst>
              <a:path w="3590163" h="8229600">
                <a:moveTo>
                  <a:pt x="0" y="0"/>
                </a:moveTo>
                <a:lnTo>
                  <a:pt x="3590163" y="0"/>
                </a:lnTo>
                <a:lnTo>
                  <a:pt x="3590163" y="8229600"/>
                </a:lnTo>
                <a:lnTo>
                  <a:pt x="0" y="8229600"/>
                </a:lnTo>
                <a:lnTo>
                  <a:pt x="0" y="0"/>
                </a:lnTo>
                <a:close/>
              </a:path>
            </a:pathLst>
          </a:custGeom>
          <a:blipFill>
            <a:blip r:embed="rId2">
              <a:alphaModFix amt="63000"/>
            </a:blip>
            <a:stretch>
              <a:fillRect/>
            </a:stretch>
          </a:blipFill>
        </p:spPr>
      </p:sp>
      <p:sp>
        <p:nvSpPr>
          <p:cNvPr id="3" name="Freeform 3"/>
          <p:cNvSpPr/>
          <p:nvPr/>
        </p:nvSpPr>
        <p:spPr>
          <a:xfrm flipH="1">
            <a:off x="0" y="2828936"/>
            <a:ext cx="3590163" cy="8229600"/>
          </a:xfrm>
          <a:custGeom>
            <a:avLst/>
            <a:gdLst/>
            <a:ahLst/>
            <a:cxnLst/>
            <a:rect l="l" t="t" r="r" b="b"/>
            <a:pathLst>
              <a:path w="3590163" h="8229600">
                <a:moveTo>
                  <a:pt x="3590163" y="0"/>
                </a:moveTo>
                <a:lnTo>
                  <a:pt x="0" y="0"/>
                </a:lnTo>
                <a:lnTo>
                  <a:pt x="0" y="8229600"/>
                </a:lnTo>
                <a:lnTo>
                  <a:pt x="3590163" y="8229600"/>
                </a:lnTo>
                <a:lnTo>
                  <a:pt x="3590163" y="0"/>
                </a:lnTo>
                <a:close/>
              </a:path>
            </a:pathLst>
          </a:custGeom>
          <a:blipFill>
            <a:blip r:embed="rId2">
              <a:alphaModFix amt="63000"/>
            </a:blip>
            <a:stretch>
              <a:fillRect/>
            </a:stretch>
          </a:blipFill>
        </p:spPr>
      </p:sp>
      <p:sp>
        <p:nvSpPr>
          <p:cNvPr id="4" name="TextBox 4"/>
          <p:cNvSpPr txBox="1"/>
          <p:nvPr/>
        </p:nvSpPr>
        <p:spPr>
          <a:xfrm>
            <a:off x="4130343" y="3476792"/>
            <a:ext cx="9598686" cy="2901472"/>
          </a:xfrm>
          <a:prstGeom prst="rect">
            <a:avLst/>
          </a:prstGeom>
        </p:spPr>
        <p:txBody>
          <a:bodyPr lIns="0" tIns="0" rIns="0" bIns="0" rtlCol="0" anchor="t">
            <a:spAutoFit/>
          </a:bodyPr>
          <a:lstStyle/>
          <a:p>
            <a:pPr algn="ctr">
              <a:lnSpc>
                <a:spcPts val="11203"/>
              </a:lnSpc>
            </a:pPr>
            <a:r>
              <a:rPr lang="en-US" sz="10772">
                <a:solidFill>
                  <a:srgbClr val="FFFFFF"/>
                </a:solidFill>
                <a:latin typeface="Anton"/>
                <a:ea typeface="Anton"/>
                <a:cs typeface="Anton"/>
                <a:sym typeface="Anton"/>
              </a:rPr>
              <a:t>HEART DISEASE </a:t>
            </a:r>
          </a:p>
          <a:p>
            <a:pPr algn="ctr">
              <a:lnSpc>
                <a:spcPts val="11203"/>
              </a:lnSpc>
            </a:pPr>
            <a:r>
              <a:rPr lang="en-US" sz="10772">
                <a:solidFill>
                  <a:srgbClr val="FFFFFF"/>
                </a:solidFill>
                <a:latin typeface="Anton"/>
                <a:ea typeface="Anton"/>
                <a:cs typeface="Anton"/>
                <a:sym typeface="Anton"/>
              </a:rPr>
              <a:t>PREDICTION</a:t>
            </a:r>
          </a:p>
        </p:txBody>
      </p:sp>
      <p:sp>
        <p:nvSpPr>
          <p:cNvPr id="5" name="TextBox 5"/>
          <p:cNvSpPr txBox="1"/>
          <p:nvPr/>
        </p:nvSpPr>
        <p:spPr>
          <a:xfrm>
            <a:off x="6215821" y="9220200"/>
            <a:ext cx="5856357" cy="434746"/>
          </a:xfrm>
          <a:prstGeom prst="rect">
            <a:avLst/>
          </a:prstGeom>
        </p:spPr>
        <p:txBody>
          <a:bodyPr lIns="0" tIns="0" rIns="0" bIns="0" rtlCol="0" anchor="t">
            <a:spAutoFit/>
          </a:bodyPr>
          <a:lstStyle/>
          <a:p>
            <a:pPr algn="ctr">
              <a:lnSpc>
                <a:spcPts val="2750"/>
              </a:lnSpc>
              <a:spcBef>
                <a:spcPct val="0"/>
              </a:spcBef>
            </a:pPr>
            <a:r>
              <a:rPr lang="en-US" sz="2644" b="1">
                <a:solidFill>
                  <a:srgbClr val="FFFFFF"/>
                </a:solidFill>
                <a:latin typeface="Agrandir Bold"/>
                <a:ea typeface="Agrandir Bold"/>
                <a:cs typeface="Agrandir Bold"/>
                <a:sym typeface="Agrandir Bold"/>
              </a:rPr>
              <a:t>PRESENTED BY :- SUBHAM ROY</a:t>
            </a:r>
          </a:p>
        </p:txBody>
      </p:sp>
      <p:sp>
        <p:nvSpPr>
          <p:cNvPr id="6" name="TextBox 6"/>
          <p:cNvSpPr txBox="1"/>
          <p:nvPr/>
        </p:nvSpPr>
        <p:spPr>
          <a:xfrm>
            <a:off x="5075661" y="6470967"/>
            <a:ext cx="7708051" cy="630580"/>
          </a:xfrm>
          <a:prstGeom prst="rect">
            <a:avLst/>
          </a:prstGeom>
        </p:spPr>
        <p:txBody>
          <a:bodyPr lIns="0" tIns="0" rIns="0" bIns="0" rtlCol="0" anchor="t">
            <a:spAutoFit/>
          </a:bodyPr>
          <a:lstStyle/>
          <a:p>
            <a:pPr algn="ctr">
              <a:lnSpc>
                <a:spcPts val="3998"/>
              </a:lnSpc>
              <a:spcBef>
                <a:spcPct val="0"/>
              </a:spcBef>
            </a:pPr>
            <a:r>
              <a:rPr lang="en-US" sz="3844" b="1">
                <a:solidFill>
                  <a:srgbClr val="FFFFFF"/>
                </a:solidFill>
                <a:latin typeface="Agrandir Bold"/>
                <a:ea typeface="Agrandir Bold"/>
                <a:cs typeface="Agrandir Bold"/>
                <a:sym typeface="Agrandir Bold"/>
              </a:rPr>
              <a:t>USING LOGISTIC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168686" y="7091496"/>
            <a:ext cx="8975314" cy="2816005"/>
          </a:xfrm>
          <a:custGeom>
            <a:avLst/>
            <a:gdLst/>
            <a:ahLst/>
            <a:cxnLst/>
            <a:rect l="l" t="t" r="r" b="b"/>
            <a:pathLst>
              <a:path w="8975314" h="2816005">
                <a:moveTo>
                  <a:pt x="0" y="0"/>
                </a:moveTo>
                <a:lnTo>
                  <a:pt x="8975314" y="0"/>
                </a:lnTo>
                <a:lnTo>
                  <a:pt x="8975314" y="2816005"/>
                </a:lnTo>
                <a:lnTo>
                  <a:pt x="0" y="2816005"/>
                </a:lnTo>
                <a:lnTo>
                  <a:pt x="0" y="0"/>
                </a:lnTo>
                <a:close/>
              </a:path>
            </a:pathLst>
          </a:custGeom>
          <a:blipFill>
            <a:blip r:embed="rId3"/>
            <a:stretch>
              <a:fillRect/>
            </a:stretch>
          </a:blipFill>
        </p:spPr>
      </p:sp>
      <p:sp>
        <p:nvSpPr>
          <p:cNvPr id="7" name="Freeform 7"/>
          <p:cNvSpPr/>
          <p:nvPr/>
        </p:nvSpPr>
        <p:spPr>
          <a:xfrm>
            <a:off x="9778957" y="7173468"/>
            <a:ext cx="8181702" cy="2975164"/>
          </a:xfrm>
          <a:custGeom>
            <a:avLst/>
            <a:gdLst/>
            <a:ahLst/>
            <a:cxnLst/>
            <a:rect l="l" t="t" r="r" b="b"/>
            <a:pathLst>
              <a:path w="8181702" h="2975164">
                <a:moveTo>
                  <a:pt x="0" y="0"/>
                </a:moveTo>
                <a:lnTo>
                  <a:pt x="8181701" y="0"/>
                </a:lnTo>
                <a:lnTo>
                  <a:pt x="8181701" y="2975164"/>
                </a:lnTo>
                <a:lnTo>
                  <a:pt x="0" y="2975164"/>
                </a:lnTo>
                <a:lnTo>
                  <a:pt x="0" y="0"/>
                </a:lnTo>
                <a:close/>
              </a:path>
            </a:pathLst>
          </a:custGeom>
          <a:blipFill>
            <a:blip r:embed="rId4"/>
            <a:stretch>
              <a:fillRect/>
            </a:stretch>
          </a:blipFill>
        </p:spPr>
      </p:sp>
      <p:sp>
        <p:nvSpPr>
          <p:cNvPr id="8" name="TextBox 8"/>
          <p:cNvSpPr txBox="1"/>
          <p:nvPr/>
        </p:nvSpPr>
        <p:spPr>
          <a:xfrm>
            <a:off x="297843" y="2070810"/>
            <a:ext cx="8975314" cy="1645222"/>
          </a:xfrm>
          <a:prstGeom prst="rect">
            <a:avLst/>
          </a:prstGeom>
        </p:spPr>
        <p:txBody>
          <a:bodyPr lIns="0" tIns="0" rIns="0" bIns="0" rtlCol="0" anchor="t">
            <a:spAutoFit/>
          </a:bodyPr>
          <a:lstStyle/>
          <a:p>
            <a:pPr algn="l">
              <a:lnSpc>
                <a:spcPts val="6059"/>
              </a:lnSpc>
            </a:pPr>
            <a:r>
              <a:rPr lang="en-US" sz="5826">
                <a:solidFill>
                  <a:srgbClr val="050056"/>
                </a:solidFill>
                <a:latin typeface="Anton"/>
                <a:ea typeface="Anton"/>
                <a:cs typeface="Anton"/>
                <a:sym typeface="Anton"/>
              </a:rPr>
              <a:t>3.DECISION TREE CLASSIFIER</a:t>
            </a:r>
          </a:p>
          <a:p>
            <a:pPr algn="l">
              <a:lnSpc>
                <a:spcPts val="6777"/>
              </a:lnSpc>
            </a:pPr>
            <a:endParaRPr lang="en-US" sz="5826">
              <a:solidFill>
                <a:srgbClr val="050056"/>
              </a:solidFill>
              <a:latin typeface="Anton"/>
              <a:ea typeface="Anton"/>
              <a:cs typeface="Anton"/>
              <a:sym typeface="Anton"/>
            </a:endParaRPr>
          </a:p>
        </p:txBody>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TextBox 10"/>
          <p:cNvSpPr txBox="1"/>
          <p:nvPr/>
        </p:nvSpPr>
        <p:spPr>
          <a:xfrm>
            <a:off x="168686" y="3022315"/>
            <a:ext cx="8509043" cy="3741197"/>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A Decision Tree Classifier is a machine learning algorithm that uses a tree-like structure of decisions to classify data into categories.</a:t>
            </a:r>
          </a:p>
          <a:p>
            <a:pPr algn="l">
              <a:lnSpc>
                <a:spcPts val="3290"/>
              </a:lnSpc>
            </a:pPr>
            <a:r>
              <a:rPr lang="en-US" sz="2455">
                <a:solidFill>
                  <a:srgbClr val="050056"/>
                </a:solidFill>
                <a:latin typeface="Agrandir"/>
                <a:ea typeface="Agrandir"/>
                <a:cs typeface="Agrandir"/>
                <a:sym typeface="Agrandir"/>
              </a:rPr>
              <a:t>                                   It splits the dataset based on conditions (like age, cholesterol, chest pain type, etc.) to form branches. Each split makes the data more pure, and the final leaf node gives the prediction: 1 = heart disease or 0 = no heart disease. It works like a simple flowchart that decides the outcome step-by-step.</a:t>
            </a:r>
          </a:p>
        </p:txBody>
      </p:sp>
      <p:sp>
        <p:nvSpPr>
          <p:cNvPr id="11" name="TextBox 11"/>
          <p:cNvSpPr txBox="1"/>
          <p:nvPr/>
        </p:nvSpPr>
        <p:spPr>
          <a:xfrm>
            <a:off x="9489747" y="2151395"/>
            <a:ext cx="8798253" cy="694401"/>
          </a:xfrm>
          <a:prstGeom prst="rect">
            <a:avLst/>
          </a:prstGeom>
        </p:spPr>
        <p:txBody>
          <a:bodyPr lIns="0" tIns="0" rIns="0" bIns="0" rtlCol="0" anchor="t">
            <a:spAutoFit/>
          </a:bodyPr>
          <a:lstStyle/>
          <a:p>
            <a:pPr algn="l">
              <a:lnSpc>
                <a:spcPts val="5315"/>
              </a:lnSpc>
            </a:pPr>
            <a:r>
              <a:rPr lang="en-US" sz="5110">
                <a:solidFill>
                  <a:srgbClr val="050056"/>
                </a:solidFill>
                <a:latin typeface="Anton"/>
                <a:ea typeface="Anton"/>
                <a:cs typeface="Anton"/>
                <a:sym typeface="Anton"/>
              </a:rPr>
              <a:t> 4.SUPPORT VECTOR MACHINE (SVM)</a:t>
            </a:r>
          </a:p>
        </p:txBody>
      </p:sp>
      <p:sp>
        <p:nvSpPr>
          <p:cNvPr id="12" name="TextBox 12"/>
          <p:cNvSpPr txBox="1"/>
          <p:nvPr/>
        </p:nvSpPr>
        <p:spPr>
          <a:xfrm>
            <a:off x="9778957" y="3022315"/>
            <a:ext cx="8509043" cy="4151153"/>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Support Vector Machine (SVM) is a supervised machine-learning algorithm used for classification and regression that finds the best separating boundary (hyperplane) between different classes.</a:t>
            </a:r>
          </a:p>
          <a:p>
            <a:pPr algn="l">
              <a:lnSpc>
                <a:spcPts val="3290"/>
              </a:lnSpc>
            </a:pPr>
            <a:r>
              <a:rPr lang="en-US" sz="2455">
                <a:solidFill>
                  <a:srgbClr val="050056"/>
                </a:solidFill>
                <a:latin typeface="Agrandir"/>
                <a:ea typeface="Agrandir"/>
                <a:cs typeface="Agrandir"/>
                <a:sym typeface="Agrandir"/>
              </a:rPr>
              <a:t>                                   SVM works by choosing a line (in 2D) or a plane (in higher dimensions) that maximally separates the classes. It focuses only on the most important data points, called support vectors, which lie closest to the boundary. This makes SVM highly accurate and effective, especially for complex and high-dimensional data.</a:t>
            </a:r>
          </a:p>
        </p:txBody>
      </p:sp>
      <p:sp>
        <p:nvSpPr>
          <p:cNvPr id="13" name="Freeform 13"/>
          <p:cNvSpPr/>
          <p:nvPr/>
        </p:nvSpPr>
        <p:spPr>
          <a:xfrm>
            <a:off x="1602245" y="0"/>
            <a:ext cx="985865" cy="1864521"/>
          </a:xfrm>
          <a:custGeom>
            <a:avLst/>
            <a:gdLst/>
            <a:ahLst/>
            <a:cxnLst/>
            <a:rect l="l" t="t" r="r" b="b"/>
            <a:pathLst>
              <a:path w="985865" h="1864521">
                <a:moveTo>
                  <a:pt x="0" y="0"/>
                </a:moveTo>
                <a:lnTo>
                  <a:pt x="985865" y="0"/>
                </a:lnTo>
                <a:lnTo>
                  <a:pt x="985865" y="1864521"/>
                </a:lnTo>
                <a:lnTo>
                  <a:pt x="0" y="1864521"/>
                </a:lnTo>
                <a:lnTo>
                  <a:pt x="0" y="0"/>
                </a:lnTo>
                <a:close/>
              </a:path>
            </a:pathLst>
          </a:custGeom>
          <a:blipFill>
            <a:blip r:embed="rId5"/>
            <a:stretch>
              <a:fillRect/>
            </a:stretch>
          </a:blipFill>
        </p:spPr>
      </p:sp>
      <p:sp>
        <p:nvSpPr>
          <p:cNvPr id="14" name="Freeform 14"/>
          <p:cNvSpPr/>
          <p:nvPr/>
        </p:nvSpPr>
        <p:spPr>
          <a:xfrm>
            <a:off x="15961362" y="-20481"/>
            <a:ext cx="985865" cy="1864521"/>
          </a:xfrm>
          <a:custGeom>
            <a:avLst/>
            <a:gdLst/>
            <a:ahLst/>
            <a:cxnLst/>
            <a:rect l="l" t="t" r="r" b="b"/>
            <a:pathLst>
              <a:path w="985865" h="1864521">
                <a:moveTo>
                  <a:pt x="0" y="0"/>
                </a:moveTo>
                <a:lnTo>
                  <a:pt x="985865" y="0"/>
                </a:lnTo>
                <a:lnTo>
                  <a:pt x="985865" y="1864520"/>
                </a:lnTo>
                <a:lnTo>
                  <a:pt x="0" y="1864520"/>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8881552" y="5459405"/>
            <a:ext cx="8840700" cy="3594570"/>
          </a:xfrm>
          <a:custGeom>
            <a:avLst/>
            <a:gdLst/>
            <a:ahLst/>
            <a:cxnLst/>
            <a:rect l="l" t="t" r="r" b="b"/>
            <a:pathLst>
              <a:path w="8840700" h="3594570">
                <a:moveTo>
                  <a:pt x="0" y="0"/>
                </a:moveTo>
                <a:lnTo>
                  <a:pt x="8840701" y="0"/>
                </a:lnTo>
                <a:lnTo>
                  <a:pt x="8840701" y="3594570"/>
                </a:lnTo>
                <a:lnTo>
                  <a:pt x="0" y="3594570"/>
                </a:lnTo>
                <a:lnTo>
                  <a:pt x="0" y="0"/>
                </a:lnTo>
                <a:close/>
              </a:path>
            </a:pathLst>
          </a:custGeom>
          <a:blipFill>
            <a:blip r:embed="rId3"/>
            <a:stretch>
              <a:fillRect/>
            </a:stretch>
          </a:blipFill>
        </p:spPr>
      </p:sp>
      <p:sp>
        <p:nvSpPr>
          <p:cNvPr id="7" name="TextBox 7"/>
          <p:cNvSpPr txBox="1"/>
          <p:nvPr/>
        </p:nvSpPr>
        <p:spPr>
          <a:xfrm>
            <a:off x="550994" y="2153574"/>
            <a:ext cx="9683219" cy="892997"/>
          </a:xfrm>
          <a:prstGeom prst="rect">
            <a:avLst/>
          </a:prstGeom>
        </p:spPr>
        <p:txBody>
          <a:bodyPr lIns="0" tIns="0" rIns="0" bIns="0" rtlCol="0" anchor="t">
            <a:spAutoFit/>
          </a:bodyPr>
          <a:lstStyle/>
          <a:p>
            <a:pPr algn="ctr">
              <a:lnSpc>
                <a:spcPts val="6875"/>
              </a:lnSpc>
            </a:pPr>
            <a:r>
              <a:rPr lang="en-US" sz="6610">
                <a:solidFill>
                  <a:srgbClr val="050056"/>
                </a:solidFill>
                <a:latin typeface="Anton"/>
                <a:ea typeface="Anton"/>
                <a:cs typeface="Anton"/>
                <a:sym typeface="Anton"/>
              </a:rPr>
              <a:t>5. K-NEAREST NEIGHBORS (KNN) </a:t>
            </a:r>
          </a:p>
        </p:txBody>
      </p:sp>
      <p:sp>
        <p:nvSpPr>
          <p:cNvPr id="8" name="TextBox 8"/>
          <p:cNvSpPr txBox="1"/>
          <p:nvPr/>
        </p:nvSpPr>
        <p:spPr>
          <a:xfrm>
            <a:off x="870688" y="3317424"/>
            <a:ext cx="7425445" cy="6162289"/>
          </a:xfrm>
          <a:prstGeom prst="rect">
            <a:avLst/>
          </a:prstGeom>
        </p:spPr>
        <p:txBody>
          <a:bodyPr lIns="0" tIns="0" rIns="0" bIns="0" rtlCol="0" anchor="t">
            <a:spAutoFit/>
          </a:bodyPr>
          <a:lstStyle/>
          <a:p>
            <a:pPr algn="l">
              <a:lnSpc>
                <a:spcPts val="3770"/>
              </a:lnSpc>
            </a:pPr>
            <a:r>
              <a:rPr lang="en-US" sz="2814">
                <a:solidFill>
                  <a:srgbClr val="050056"/>
                </a:solidFill>
                <a:latin typeface="Agrandir"/>
                <a:ea typeface="Agrandir"/>
                <a:cs typeface="Agrandir"/>
                <a:sym typeface="Agrandir"/>
              </a:rPr>
              <a:t>K-Nearest Neighbors (KNN) is a simple supervised machine-learning algorithm used for classification and regression that makes predictions based on the k closest data points in the dataset.</a:t>
            </a:r>
          </a:p>
          <a:p>
            <a:pPr algn="l">
              <a:lnSpc>
                <a:spcPts val="3770"/>
              </a:lnSpc>
            </a:pPr>
            <a:r>
              <a:rPr lang="en-US" sz="2814">
                <a:solidFill>
                  <a:srgbClr val="050056"/>
                </a:solidFill>
                <a:latin typeface="Agrandir"/>
                <a:ea typeface="Agrandir"/>
                <a:cs typeface="Agrandir"/>
                <a:sym typeface="Agrandir"/>
              </a:rPr>
              <a:t>                                             KNN does not build any model. Instead, when a new data point comes, it looks at its nearest neighbors (based on distance like Euclidean distance) and predicts the class that is most common among them. The choice of k (number of neighbors) plays an important role in accuracy.</a:t>
            </a:r>
          </a:p>
        </p:txBody>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Freeform 10"/>
          <p:cNvSpPr/>
          <p:nvPr/>
        </p:nvSpPr>
        <p:spPr>
          <a:xfrm>
            <a:off x="1028700" y="73117"/>
            <a:ext cx="886885" cy="1677324"/>
          </a:xfrm>
          <a:custGeom>
            <a:avLst/>
            <a:gdLst/>
            <a:ahLst/>
            <a:cxnLst/>
            <a:rect l="l" t="t" r="r" b="b"/>
            <a:pathLst>
              <a:path w="886885" h="1677324">
                <a:moveTo>
                  <a:pt x="0" y="0"/>
                </a:moveTo>
                <a:lnTo>
                  <a:pt x="886885" y="0"/>
                </a:lnTo>
                <a:lnTo>
                  <a:pt x="886885" y="1677324"/>
                </a:lnTo>
                <a:lnTo>
                  <a:pt x="0" y="1677324"/>
                </a:lnTo>
                <a:lnTo>
                  <a:pt x="0" y="0"/>
                </a:lnTo>
                <a:close/>
              </a:path>
            </a:pathLst>
          </a:custGeom>
          <a:blipFill>
            <a:blip r:embed="rId4"/>
            <a:stretch>
              <a:fillRect/>
            </a:stretch>
          </a:blipFill>
        </p:spPr>
      </p:sp>
      <p:sp>
        <p:nvSpPr>
          <p:cNvPr id="11" name="Freeform 11"/>
          <p:cNvSpPr/>
          <p:nvPr/>
        </p:nvSpPr>
        <p:spPr>
          <a:xfrm>
            <a:off x="16372415" y="0"/>
            <a:ext cx="886885" cy="1677324"/>
          </a:xfrm>
          <a:custGeom>
            <a:avLst/>
            <a:gdLst/>
            <a:ahLst/>
            <a:cxnLst/>
            <a:rect l="l" t="t" r="r" b="b"/>
            <a:pathLst>
              <a:path w="886885" h="1677324">
                <a:moveTo>
                  <a:pt x="0" y="0"/>
                </a:moveTo>
                <a:lnTo>
                  <a:pt x="886885" y="0"/>
                </a:lnTo>
                <a:lnTo>
                  <a:pt x="886885" y="1677324"/>
                </a:lnTo>
                <a:lnTo>
                  <a:pt x="0" y="1677324"/>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8927936" y="4541849"/>
            <a:ext cx="8752079" cy="5745151"/>
          </a:xfrm>
          <a:custGeom>
            <a:avLst/>
            <a:gdLst/>
            <a:ahLst/>
            <a:cxnLst/>
            <a:rect l="l" t="t" r="r" b="b"/>
            <a:pathLst>
              <a:path w="8752079" h="5745151">
                <a:moveTo>
                  <a:pt x="0" y="0"/>
                </a:moveTo>
                <a:lnTo>
                  <a:pt x="8752079" y="0"/>
                </a:lnTo>
                <a:lnTo>
                  <a:pt x="8752079" y="5745151"/>
                </a:lnTo>
                <a:lnTo>
                  <a:pt x="0" y="5745151"/>
                </a:lnTo>
                <a:lnTo>
                  <a:pt x="0" y="0"/>
                </a:lnTo>
                <a:close/>
              </a:path>
            </a:pathLst>
          </a:custGeom>
          <a:blipFill>
            <a:blip r:embed="rId3"/>
            <a:stretch>
              <a:fillRect/>
            </a:stretch>
          </a:blipFill>
        </p:spPr>
      </p:sp>
      <p:sp>
        <p:nvSpPr>
          <p:cNvPr id="7" name="Freeform 7"/>
          <p:cNvSpPr/>
          <p:nvPr/>
        </p:nvSpPr>
        <p:spPr>
          <a:xfrm>
            <a:off x="526913" y="3999494"/>
            <a:ext cx="6467755" cy="6287506"/>
          </a:xfrm>
          <a:custGeom>
            <a:avLst/>
            <a:gdLst/>
            <a:ahLst/>
            <a:cxnLst/>
            <a:rect l="l" t="t" r="r" b="b"/>
            <a:pathLst>
              <a:path w="6467755" h="6287506">
                <a:moveTo>
                  <a:pt x="0" y="0"/>
                </a:moveTo>
                <a:lnTo>
                  <a:pt x="6467756" y="0"/>
                </a:lnTo>
                <a:lnTo>
                  <a:pt x="6467756" y="6287506"/>
                </a:lnTo>
                <a:lnTo>
                  <a:pt x="0" y="6287506"/>
                </a:lnTo>
                <a:lnTo>
                  <a:pt x="0" y="0"/>
                </a:lnTo>
                <a:close/>
              </a:path>
            </a:pathLst>
          </a:custGeom>
          <a:blipFill>
            <a:blip r:embed="rId4"/>
            <a:stretch>
              <a:fillRect/>
            </a:stretch>
          </a:blipFill>
        </p:spPr>
      </p:sp>
      <p:sp>
        <p:nvSpPr>
          <p:cNvPr id="8" name="Freeform 8"/>
          <p:cNvSpPr/>
          <p:nvPr/>
        </p:nvSpPr>
        <p:spPr>
          <a:xfrm>
            <a:off x="11897980" y="1864521"/>
            <a:ext cx="4239505" cy="2738658"/>
          </a:xfrm>
          <a:custGeom>
            <a:avLst/>
            <a:gdLst/>
            <a:ahLst/>
            <a:cxnLst/>
            <a:rect l="l" t="t" r="r" b="b"/>
            <a:pathLst>
              <a:path w="4239505" h="2738658">
                <a:moveTo>
                  <a:pt x="0" y="0"/>
                </a:moveTo>
                <a:lnTo>
                  <a:pt x="4239505" y="0"/>
                </a:lnTo>
                <a:lnTo>
                  <a:pt x="4239505" y="2738658"/>
                </a:lnTo>
                <a:lnTo>
                  <a:pt x="0" y="2738658"/>
                </a:lnTo>
                <a:lnTo>
                  <a:pt x="0" y="0"/>
                </a:lnTo>
                <a:close/>
              </a:path>
            </a:pathLst>
          </a:custGeom>
          <a:blipFill>
            <a:blip r:embed="rId5"/>
            <a:stretch>
              <a:fillRect/>
            </a:stretch>
          </a:blipFill>
        </p:spPr>
      </p:sp>
      <p:sp>
        <p:nvSpPr>
          <p:cNvPr id="9" name="Freeform 9"/>
          <p:cNvSpPr/>
          <p:nvPr/>
        </p:nvSpPr>
        <p:spPr>
          <a:xfrm>
            <a:off x="12832577" y="22713"/>
            <a:ext cx="1714164" cy="1637502"/>
          </a:xfrm>
          <a:custGeom>
            <a:avLst/>
            <a:gdLst/>
            <a:ahLst/>
            <a:cxnLst/>
            <a:rect l="l" t="t" r="r" b="b"/>
            <a:pathLst>
              <a:path w="1714164" h="1637502">
                <a:moveTo>
                  <a:pt x="0" y="0"/>
                </a:moveTo>
                <a:lnTo>
                  <a:pt x="1714164" y="0"/>
                </a:lnTo>
                <a:lnTo>
                  <a:pt x="1714164" y="1637501"/>
                </a:lnTo>
                <a:lnTo>
                  <a:pt x="0" y="1637501"/>
                </a:lnTo>
                <a:lnTo>
                  <a:pt x="0" y="0"/>
                </a:lnTo>
                <a:close/>
              </a:path>
            </a:pathLst>
          </a:custGeom>
          <a:blipFill>
            <a:blip r:embed="rId6"/>
            <a:stretch>
              <a:fillRect/>
            </a:stretch>
          </a:blipFill>
        </p:spPr>
      </p:sp>
      <p:sp>
        <p:nvSpPr>
          <p:cNvPr id="10" name="TextBox 10"/>
          <p:cNvSpPr txBox="1"/>
          <p:nvPr/>
        </p:nvSpPr>
        <p:spPr>
          <a:xfrm>
            <a:off x="4212866" y="288761"/>
            <a:ext cx="8372659" cy="1238755"/>
          </a:xfrm>
          <a:prstGeom prst="rect">
            <a:avLst/>
          </a:prstGeom>
        </p:spPr>
        <p:txBody>
          <a:bodyPr lIns="0" tIns="0" rIns="0" bIns="0" rtlCol="0" anchor="t">
            <a:spAutoFit/>
          </a:bodyPr>
          <a:lstStyle/>
          <a:p>
            <a:pPr algn="ctr">
              <a:lnSpc>
                <a:spcPts val="9454"/>
              </a:lnSpc>
              <a:spcBef>
                <a:spcPct val="0"/>
              </a:spcBef>
            </a:pPr>
            <a:r>
              <a:rPr lang="en-US" sz="9091">
                <a:solidFill>
                  <a:srgbClr val="FFFFFF"/>
                </a:solidFill>
                <a:latin typeface="Anton"/>
                <a:ea typeface="Anton"/>
                <a:cs typeface="Anton"/>
                <a:sym typeface="Anton"/>
              </a:rPr>
              <a:t>MODELS ACCURACY </a:t>
            </a:r>
          </a:p>
        </p:txBody>
      </p:sp>
      <p:sp>
        <p:nvSpPr>
          <p:cNvPr id="11" name="TextBox 11"/>
          <p:cNvSpPr txBox="1"/>
          <p:nvPr/>
        </p:nvSpPr>
        <p:spPr>
          <a:xfrm>
            <a:off x="226391" y="1984858"/>
            <a:ext cx="9527292" cy="2350529"/>
          </a:xfrm>
          <a:prstGeom prst="rect">
            <a:avLst/>
          </a:prstGeom>
        </p:spPr>
        <p:txBody>
          <a:bodyPr lIns="0" tIns="0" rIns="0" bIns="0" rtlCol="0" anchor="t">
            <a:spAutoFit/>
          </a:bodyPr>
          <a:lstStyle/>
          <a:p>
            <a:pPr algn="l">
              <a:lnSpc>
                <a:spcPts val="3033"/>
              </a:lnSpc>
            </a:pPr>
            <a:r>
              <a:rPr lang="en-US" sz="2263">
                <a:solidFill>
                  <a:srgbClr val="050056"/>
                </a:solidFill>
                <a:latin typeface="Agrandir"/>
                <a:ea typeface="Agrandir"/>
                <a:cs typeface="Agrandir"/>
                <a:sym typeface="Agrandir"/>
              </a:rPr>
              <a:t>In this heart disease prediction project, model accuracy represents how correctly the algorithm predicts whether a patient has heart disease. Higher accuracy means the model makes more correct predictions. Among all the models used, </a:t>
            </a:r>
            <a:r>
              <a:rPr lang="en-US" sz="2263" b="1">
                <a:solidFill>
                  <a:srgbClr val="050056"/>
                </a:solidFill>
                <a:latin typeface="Agrandir Bold"/>
                <a:ea typeface="Agrandir Bold"/>
                <a:cs typeface="Agrandir Bold"/>
                <a:sym typeface="Agrandir Bold"/>
              </a:rPr>
              <a:t>Logistic Regression</a:t>
            </a:r>
            <a:r>
              <a:rPr lang="en-US" sz="2263">
                <a:solidFill>
                  <a:srgbClr val="050056"/>
                </a:solidFill>
                <a:latin typeface="Agrandir"/>
                <a:ea typeface="Agrandir"/>
                <a:cs typeface="Agrandir"/>
                <a:sym typeface="Agrandir"/>
              </a:rPr>
              <a:t> gave the highest accuracy, making it the most reliable model for this dataset.</a:t>
            </a:r>
          </a:p>
          <a:p>
            <a:pPr algn="l">
              <a:lnSpc>
                <a:spcPts val="3033"/>
              </a:lnSpc>
            </a:pPr>
            <a:endParaRPr lang="en-US" sz="2263">
              <a:solidFill>
                <a:srgbClr val="050056"/>
              </a:solidFill>
              <a:latin typeface="Agrandir"/>
              <a:ea typeface="Agrandir"/>
              <a:cs typeface="Agrandir"/>
              <a:sym typeface="Agrand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7807982" y="1864521"/>
            <a:ext cx="10310615" cy="3428279"/>
          </a:xfrm>
          <a:custGeom>
            <a:avLst/>
            <a:gdLst/>
            <a:ahLst/>
            <a:cxnLst/>
            <a:rect l="l" t="t" r="r" b="b"/>
            <a:pathLst>
              <a:path w="10310615" h="3428279">
                <a:moveTo>
                  <a:pt x="0" y="0"/>
                </a:moveTo>
                <a:lnTo>
                  <a:pt x="10310615" y="0"/>
                </a:lnTo>
                <a:lnTo>
                  <a:pt x="10310615" y="3428279"/>
                </a:lnTo>
                <a:lnTo>
                  <a:pt x="0" y="3428279"/>
                </a:lnTo>
                <a:lnTo>
                  <a:pt x="0" y="0"/>
                </a:lnTo>
                <a:close/>
              </a:path>
            </a:pathLst>
          </a:custGeom>
          <a:blipFill>
            <a:blip r:embed="rId3"/>
            <a:stretch>
              <a:fillRect/>
            </a:stretch>
          </a:blipFill>
        </p:spPr>
      </p:sp>
      <p:sp>
        <p:nvSpPr>
          <p:cNvPr id="7" name="Freeform 7"/>
          <p:cNvSpPr/>
          <p:nvPr/>
        </p:nvSpPr>
        <p:spPr>
          <a:xfrm>
            <a:off x="7975214" y="5435965"/>
            <a:ext cx="8626220" cy="4262958"/>
          </a:xfrm>
          <a:custGeom>
            <a:avLst/>
            <a:gdLst/>
            <a:ahLst/>
            <a:cxnLst/>
            <a:rect l="l" t="t" r="r" b="b"/>
            <a:pathLst>
              <a:path w="8626220" h="4262958">
                <a:moveTo>
                  <a:pt x="0" y="0"/>
                </a:moveTo>
                <a:lnTo>
                  <a:pt x="8626220" y="0"/>
                </a:lnTo>
                <a:lnTo>
                  <a:pt x="8626220" y="4262958"/>
                </a:lnTo>
                <a:lnTo>
                  <a:pt x="0" y="4262958"/>
                </a:lnTo>
                <a:lnTo>
                  <a:pt x="0" y="0"/>
                </a:lnTo>
                <a:close/>
              </a:path>
            </a:pathLst>
          </a:custGeom>
          <a:blipFill>
            <a:blip r:embed="rId4"/>
            <a:stretch>
              <a:fillRect/>
            </a:stretch>
          </a:blipFill>
        </p:spPr>
      </p:sp>
      <p:sp>
        <p:nvSpPr>
          <p:cNvPr id="8" name="TextBox 8"/>
          <p:cNvSpPr txBox="1"/>
          <p:nvPr/>
        </p:nvSpPr>
        <p:spPr>
          <a:xfrm>
            <a:off x="775930" y="407196"/>
            <a:ext cx="16736140" cy="827683"/>
          </a:xfrm>
          <a:prstGeom prst="rect">
            <a:avLst/>
          </a:prstGeom>
        </p:spPr>
        <p:txBody>
          <a:bodyPr lIns="0" tIns="0" rIns="0" bIns="0" rtlCol="0" anchor="t">
            <a:spAutoFit/>
          </a:bodyPr>
          <a:lstStyle/>
          <a:p>
            <a:pPr algn="ctr">
              <a:lnSpc>
                <a:spcPts val="6286"/>
              </a:lnSpc>
              <a:spcBef>
                <a:spcPct val="0"/>
              </a:spcBef>
            </a:pPr>
            <a:r>
              <a:rPr lang="en-US" sz="6044">
                <a:solidFill>
                  <a:srgbClr val="FFFFFF"/>
                </a:solidFill>
                <a:latin typeface="Anton"/>
                <a:ea typeface="Anton"/>
                <a:cs typeface="Anton"/>
                <a:sym typeface="Anton"/>
              </a:rPr>
              <a:t>FINAL MODEL IMPLEMENTATION USING LOGISTIC REGRESSION</a:t>
            </a:r>
          </a:p>
        </p:txBody>
      </p:sp>
      <p:sp>
        <p:nvSpPr>
          <p:cNvPr id="9" name="TextBox 9"/>
          <p:cNvSpPr txBox="1"/>
          <p:nvPr/>
        </p:nvSpPr>
        <p:spPr>
          <a:xfrm>
            <a:off x="506419" y="1894501"/>
            <a:ext cx="6268438" cy="8147308"/>
          </a:xfrm>
          <a:prstGeom prst="rect">
            <a:avLst/>
          </a:prstGeom>
        </p:spPr>
        <p:txBody>
          <a:bodyPr lIns="0" tIns="0" rIns="0" bIns="0" rtlCol="0" anchor="t">
            <a:spAutoFit/>
          </a:bodyPr>
          <a:lstStyle/>
          <a:p>
            <a:pPr algn="l">
              <a:lnSpc>
                <a:spcPts val="3578"/>
              </a:lnSpc>
            </a:pPr>
            <a:r>
              <a:rPr lang="en-US" sz="2670">
                <a:solidFill>
                  <a:srgbClr val="050056"/>
                </a:solidFill>
                <a:latin typeface="Agrandir"/>
                <a:ea typeface="Agrandir"/>
                <a:cs typeface="Agrandir"/>
                <a:sym typeface="Agrandir"/>
              </a:rPr>
              <a:t>The selected model is trained using the processed training data (x_train, y_train). Once training is complete, the model is tested on unseen data (x_test) to measure its accuracy and overall performance. After validating the model, it is used to make real-time predictions on new patient input values using the predict() function. The final model returns output as:</a:t>
            </a:r>
          </a:p>
          <a:p>
            <a:pPr marL="576488" lvl="1" indent="-288244" algn="l">
              <a:lnSpc>
                <a:spcPts val="3578"/>
              </a:lnSpc>
              <a:buFont typeface="Arial"/>
              <a:buChar char="•"/>
            </a:pPr>
            <a:r>
              <a:rPr lang="en-US" sz="2670">
                <a:solidFill>
                  <a:srgbClr val="050056"/>
                </a:solidFill>
                <a:latin typeface="Agrandir"/>
                <a:ea typeface="Agrandir"/>
                <a:cs typeface="Agrandir"/>
                <a:sym typeface="Agrandir"/>
              </a:rPr>
              <a:t>1 → Patient has heart disease</a:t>
            </a:r>
          </a:p>
          <a:p>
            <a:pPr marL="576488" lvl="1" indent="-288244" algn="l">
              <a:lnSpc>
                <a:spcPts val="3578"/>
              </a:lnSpc>
              <a:buFont typeface="Arial"/>
              <a:buChar char="•"/>
            </a:pPr>
            <a:r>
              <a:rPr lang="en-US" sz="2670">
                <a:solidFill>
                  <a:srgbClr val="050056"/>
                </a:solidFill>
                <a:latin typeface="Agrandir"/>
                <a:ea typeface="Agrandir"/>
                <a:cs typeface="Agrandir"/>
                <a:sym typeface="Agrandir"/>
              </a:rPr>
              <a:t>0 → Patient does not have heart disease</a:t>
            </a:r>
          </a:p>
          <a:p>
            <a:pPr algn="l">
              <a:lnSpc>
                <a:spcPts val="3578"/>
              </a:lnSpc>
            </a:pPr>
            <a:r>
              <a:rPr lang="en-US" sz="2670">
                <a:solidFill>
                  <a:srgbClr val="050056"/>
                </a:solidFill>
                <a:latin typeface="Agrandir"/>
                <a:ea typeface="Agrandir"/>
                <a:cs typeface="Agrandir"/>
                <a:sym typeface="Agrandir"/>
              </a:rPr>
              <a:t>This final implementation ensures that the model is both accurate and reliable for predicting heart disease based on patient health parameters.</a:t>
            </a:r>
          </a:p>
          <a:p>
            <a:pPr algn="l">
              <a:lnSpc>
                <a:spcPts val="3578"/>
              </a:lnSpc>
            </a:pPr>
            <a:endParaRPr lang="en-US" sz="2670">
              <a:solidFill>
                <a:srgbClr val="050056"/>
              </a:solidFill>
              <a:latin typeface="Agrandir"/>
              <a:ea typeface="Agrandir"/>
              <a:cs typeface="Agrandir"/>
              <a:sym typeface="Agrand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12943216" y="5683464"/>
            <a:ext cx="3925050" cy="4443453"/>
          </a:xfrm>
          <a:custGeom>
            <a:avLst/>
            <a:gdLst/>
            <a:ahLst/>
            <a:cxnLst/>
            <a:rect l="l" t="t" r="r" b="b"/>
            <a:pathLst>
              <a:path w="3925050" h="4443453">
                <a:moveTo>
                  <a:pt x="0" y="0"/>
                </a:moveTo>
                <a:lnTo>
                  <a:pt x="3925050" y="0"/>
                </a:lnTo>
                <a:lnTo>
                  <a:pt x="3925050" y="4443453"/>
                </a:lnTo>
                <a:lnTo>
                  <a:pt x="0" y="4443453"/>
                </a:lnTo>
                <a:lnTo>
                  <a:pt x="0" y="0"/>
                </a:lnTo>
                <a:close/>
              </a:path>
            </a:pathLst>
          </a:custGeom>
          <a:blipFill>
            <a:blip r:embed="rId3"/>
            <a:stretch>
              <a:fillRect/>
            </a:stretch>
          </a:blipFill>
        </p:spPr>
      </p:sp>
      <p:sp>
        <p:nvSpPr>
          <p:cNvPr id="7" name="Freeform 7"/>
          <p:cNvSpPr/>
          <p:nvPr/>
        </p:nvSpPr>
        <p:spPr>
          <a:xfrm>
            <a:off x="10861596" y="2315539"/>
            <a:ext cx="7400534" cy="2827961"/>
          </a:xfrm>
          <a:custGeom>
            <a:avLst/>
            <a:gdLst/>
            <a:ahLst/>
            <a:cxnLst/>
            <a:rect l="l" t="t" r="r" b="b"/>
            <a:pathLst>
              <a:path w="7400534" h="2827961">
                <a:moveTo>
                  <a:pt x="0" y="0"/>
                </a:moveTo>
                <a:lnTo>
                  <a:pt x="7400534" y="0"/>
                </a:lnTo>
                <a:lnTo>
                  <a:pt x="7400534" y="2827961"/>
                </a:lnTo>
                <a:lnTo>
                  <a:pt x="0" y="2827961"/>
                </a:lnTo>
                <a:lnTo>
                  <a:pt x="0" y="0"/>
                </a:lnTo>
                <a:close/>
              </a:path>
            </a:pathLst>
          </a:custGeom>
          <a:blipFill>
            <a:blip r:embed="rId4"/>
            <a:stretch>
              <a:fillRect/>
            </a:stretch>
          </a:blipFill>
        </p:spPr>
      </p:sp>
      <p:sp>
        <p:nvSpPr>
          <p:cNvPr id="8" name="TextBox 8"/>
          <p:cNvSpPr txBox="1"/>
          <p:nvPr/>
        </p:nvSpPr>
        <p:spPr>
          <a:xfrm>
            <a:off x="587563" y="2503391"/>
            <a:ext cx="9954512" cy="7635186"/>
          </a:xfrm>
          <a:prstGeom prst="rect">
            <a:avLst/>
          </a:prstGeom>
        </p:spPr>
        <p:txBody>
          <a:bodyPr lIns="0" tIns="0" rIns="0" bIns="0" rtlCol="0" anchor="t">
            <a:spAutoFit/>
          </a:bodyPr>
          <a:lstStyle/>
          <a:p>
            <a:pPr algn="l">
              <a:lnSpc>
                <a:spcPts val="4598"/>
              </a:lnSpc>
            </a:pPr>
            <a:r>
              <a:rPr lang="en-US" sz="3431">
                <a:solidFill>
                  <a:srgbClr val="050056"/>
                </a:solidFill>
                <a:latin typeface="Agrandir"/>
                <a:ea typeface="Agrandir"/>
                <a:cs typeface="Agrandir"/>
                <a:sym typeface="Agrandir"/>
              </a:rPr>
              <a:t>In this project, various machine-learning algorithms were applied to predict heart disease using patient health data. After comparing multiple models, </a:t>
            </a:r>
            <a:r>
              <a:rPr lang="en-US" sz="3431" b="1">
                <a:solidFill>
                  <a:srgbClr val="050056"/>
                </a:solidFill>
                <a:latin typeface="Agrandir Bold"/>
                <a:ea typeface="Agrandir Bold"/>
                <a:cs typeface="Agrandir Bold"/>
                <a:sym typeface="Agrandir Bold"/>
              </a:rPr>
              <a:t>Logistic Regression</a:t>
            </a:r>
            <a:r>
              <a:rPr lang="en-US" sz="3431">
                <a:solidFill>
                  <a:srgbClr val="050056"/>
                </a:solidFill>
                <a:latin typeface="Agrandir"/>
                <a:ea typeface="Agrandir"/>
                <a:cs typeface="Agrandir"/>
                <a:sym typeface="Agrandir"/>
              </a:rPr>
              <a:t> provided the highest accuracy, making it the most effective and reliable model for this dataset. The final model successfully predicts whether a person has heart disease based on key medical features, helping in early detection and decision-making. Overall, the project demonstrates how machine learning can be used to support healthcare with accurate and data-driven predictions.</a:t>
            </a:r>
          </a:p>
        </p:txBody>
      </p:sp>
      <p:sp>
        <p:nvSpPr>
          <p:cNvPr id="9" name="TextBox 9"/>
          <p:cNvSpPr txBox="1"/>
          <p:nvPr/>
        </p:nvSpPr>
        <p:spPr>
          <a:xfrm>
            <a:off x="7426404" y="407196"/>
            <a:ext cx="4805205" cy="827683"/>
          </a:xfrm>
          <a:prstGeom prst="rect">
            <a:avLst/>
          </a:prstGeom>
        </p:spPr>
        <p:txBody>
          <a:bodyPr lIns="0" tIns="0" rIns="0" bIns="0" rtlCol="0" anchor="t">
            <a:spAutoFit/>
          </a:bodyPr>
          <a:lstStyle/>
          <a:p>
            <a:pPr algn="ctr">
              <a:lnSpc>
                <a:spcPts val="6286"/>
              </a:lnSpc>
              <a:spcBef>
                <a:spcPct val="0"/>
              </a:spcBef>
            </a:pPr>
            <a:r>
              <a:rPr lang="en-US" sz="6044">
                <a:solidFill>
                  <a:srgbClr val="FFFFFF"/>
                </a:solidFill>
                <a:latin typeface="Anton"/>
                <a:ea typeface="Anton"/>
                <a:cs typeface="Anton"/>
                <a:sym typeface="Anton"/>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558578" y="-1201787"/>
            <a:ext cx="13008829" cy="130088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B9B9B">
                    <a:alpha val="0"/>
                  </a:srgbClr>
                </a:gs>
                <a:gs pos="100000">
                  <a:srgbClr val="FFFFFF">
                    <a:alpha val="77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26"/>
                </a:lnSpc>
              </a:pPr>
              <a:endParaRPr/>
            </a:p>
          </p:txBody>
        </p:sp>
      </p:grpSp>
      <p:sp>
        <p:nvSpPr>
          <p:cNvPr id="5" name="Freeform 5"/>
          <p:cNvSpPr/>
          <p:nvPr/>
        </p:nvSpPr>
        <p:spPr>
          <a:xfrm>
            <a:off x="10012088" y="384135"/>
            <a:ext cx="7589870" cy="9402250"/>
          </a:xfrm>
          <a:custGeom>
            <a:avLst/>
            <a:gdLst/>
            <a:ahLst/>
            <a:cxnLst/>
            <a:rect l="l" t="t" r="r" b="b"/>
            <a:pathLst>
              <a:path w="7589870" h="9402250">
                <a:moveTo>
                  <a:pt x="0" y="0"/>
                </a:moveTo>
                <a:lnTo>
                  <a:pt x="7589870" y="0"/>
                </a:lnTo>
                <a:lnTo>
                  <a:pt x="7589870" y="9402249"/>
                </a:lnTo>
                <a:lnTo>
                  <a:pt x="0" y="9402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546963" y="3129843"/>
            <a:ext cx="5881764" cy="4255914"/>
          </a:xfrm>
          <a:prstGeom prst="rect">
            <a:avLst/>
          </a:prstGeom>
        </p:spPr>
        <p:txBody>
          <a:bodyPr lIns="0" tIns="0" rIns="0" bIns="0" rtlCol="0" anchor="t">
            <a:spAutoFit/>
          </a:bodyPr>
          <a:lstStyle/>
          <a:p>
            <a:pPr algn="l">
              <a:lnSpc>
                <a:spcPts val="16415"/>
              </a:lnSpc>
            </a:pPr>
            <a:r>
              <a:rPr lang="en-US" sz="15784">
                <a:solidFill>
                  <a:srgbClr val="FFFFFF"/>
                </a:solidFill>
                <a:latin typeface="Anton"/>
                <a:ea typeface="Anton"/>
                <a:cs typeface="Anton"/>
                <a:sym typeface="Anton"/>
              </a:rPr>
              <a:t>THANK</a:t>
            </a:r>
          </a:p>
          <a:p>
            <a:pPr algn="l">
              <a:lnSpc>
                <a:spcPts val="16415"/>
              </a:lnSpc>
            </a:pPr>
            <a:r>
              <a:rPr lang="en-US" sz="15784">
                <a:solidFill>
                  <a:srgbClr val="FFFFFF"/>
                </a:solidFill>
                <a:latin typeface="Anton"/>
                <a:ea typeface="Anton"/>
                <a:cs typeface="Anton"/>
                <a:sym typeface="Anton"/>
              </a:rPr>
              <a:t>YOU.</a:t>
            </a:r>
          </a:p>
        </p:txBody>
      </p:sp>
      <p:sp>
        <p:nvSpPr>
          <p:cNvPr id="7" name="TextBox 7"/>
          <p:cNvSpPr txBox="1"/>
          <p:nvPr/>
        </p:nvSpPr>
        <p:spPr>
          <a:xfrm>
            <a:off x="268214" y="9757809"/>
            <a:ext cx="6432114"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Contact Me :- subham231003003180@gmail.com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TextBox 6"/>
          <p:cNvSpPr txBox="1"/>
          <p:nvPr/>
        </p:nvSpPr>
        <p:spPr>
          <a:xfrm>
            <a:off x="4500454" y="632923"/>
            <a:ext cx="7561347" cy="896330"/>
          </a:xfrm>
          <a:prstGeom prst="rect">
            <a:avLst/>
          </a:prstGeom>
        </p:spPr>
        <p:txBody>
          <a:bodyPr lIns="0" tIns="0" rIns="0" bIns="0" rtlCol="0" anchor="t">
            <a:spAutoFit/>
          </a:bodyPr>
          <a:lstStyle/>
          <a:p>
            <a:pPr algn="ctr">
              <a:lnSpc>
                <a:spcPts val="6875"/>
              </a:lnSpc>
            </a:pPr>
            <a:r>
              <a:rPr lang="en-US" sz="6610">
                <a:solidFill>
                  <a:srgbClr val="FFFFFF"/>
                </a:solidFill>
                <a:latin typeface="Anton"/>
                <a:ea typeface="Anton"/>
                <a:cs typeface="Anton"/>
                <a:sym typeface="Anton"/>
              </a:rPr>
              <a:t>INTRODUCTION</a:t>
            </a:r>
          </a:p>
        </p:txBody>
      </p:sp>
      <p:sp>
        <p:nvSpPr>
          <p:cNvPr id="7" name="TextBox 7"/>
          <p:cNvSpPr txBox="1"/>
          <p:nvPr/>
        </p:nvSpPr>
        <p:spPr>
          <a:xfrm>
            <a:off x="7433649" y="3535731"/>
            <a:ext cx="8794222" cy="5199317"/>
          </a:xfrm>
          <a:prstGeom prst="rect">
            <a:avLst/>
          </a:prstGeom>
        </p:spPr>
        <p:txBody>
          <a:bodyPr lIns="0" tIns="0" rIns="0" bIns="0" rtlCol="0" anchor="t">
            <a:spAutoFit/>
          </a:bodyPr>
          <a:lstStyle/>
          <a:p>
            <a:pPr algn="ctr">
              <a:lnSpc>
                <a:spcPts val="3689"/>
              </a:lnSpc>
            </a:pP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Heart disease has been the leading cause of death worldwide for the past 10 years.</a:t>
            </a:r>
          </a:p>
          <a:p>
            <a:pPr algn="ctr">
              <a:lnSpc>
                <a:spcPts val="3689"/>
              </a:lnSpc>
            </a:pPr>
            <a:endParaRPr lang="en-US" sz="2753">
              <a:solidFill>
                <a:srgbClr val="050056"/>
              </a:solidFill>
              <a:latin typeface="Agrandir"/>
              <a:ea typeface="Agrandir"/>
              <a:cs typeface="Agrandir"/>
              <a:sym typeface="Agrandi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There are several different symptoms associated with heart disease, which makes it difficult to diagnose quickly and accurately.</a:t>
            </a:r>
          </a:p>
          <a:p>
            <a:pPr algn="ctr">
              <a:lnSpc>
                <a:spcPts val="3689"/>
              </a:lnSpc>
            </a:pPr>
            <a:endParaRPr lang="en-US" sz="2753">
              <a:solidFill>
                <a:srgbClr val="050056"/>
              </a:solidFill>
              <a:latin typeface="Agrandir"/>
              <a:ea typeface="Agrandir"/>
              <a:cs typeface="Agrandir"/>
              <a:sym typeface="Agrandi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 Machine learning techniques can help solve this problem by analyzing medical data and predicting the chances of heart disease more efficiently..</a:t>
            </a:r>
          </a:p>
        </p:txBody>
      </p:sp>
      <p:grpSp>
        <p:nvGrpSpPr>
          <p:cNvPr id="8" name="Group 8"/>
          <p:cNvGrpSpPr/>
          <p:nvPr/>
        </p:nvGrpSpPr>
        <p:grpSpPr>
          <a:xfrm>
            <a:off x="-2074875" y="7084054"/>
            <a:ext cx="7847157" cy="78471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C2756">
                    <a:alpha val="100000"/>
                  </a:srgbClr>
                </a:gs>
                <a:gs pos="100000">
                  <a:srgbClr val="1E527D">
                    <a:alpha val="100000"/>
                  </a:srgbClr>
                </a:gs>
              </a:gsLst>
              <a:lin ang="0"/>
            </a:gra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05007" y="2505747"/>
            <a:ext cx="5967715" cy="7781253"/>
            <a:chOff x="0" y="0"/>
            <a:chExt cx="660400" cy="861090"/>
          </a:xfrm>
        </p:grpSpPr>
        <p:sp>
          <p:nvSpPr>
            <p:cNvPr id="12" name="Freeform 12"/>
            <p:cNvSpPr/>
            <p:nvPr/>
          </p:nvSpPr>
          <p:spPr>
            <a:xfrm>
              <a:off x="0" y="0"/>
              <a:ext cx="660400" cy="861090"/>
            </a:xfrm>
            <a:custGeom>
              <a:avLst/>
              <a:gdLst/>
              <a:ahLst/>
              <a:cxnLst/>
              <a:rect l="l" t="t" r="r" b="b"/>
              <a:pathLst>
                <a:path w="660400" h="86109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9575"/>
                  </a:cubicBezTo>
                  <a:lnTo>
                    <a:pt x="660400" y="861090"/>
                  </a:lnTo>
                  <a:lnTo>
                    <a:pt x="0" y="861090"/>
                  </a:lnTo>
                  <a:lnTo>
                    <a:pt x="0" y="329969"/>
                  </a:lnTo>
                  <a:cubicBezTo>
                    <a:pt x="1782" y="185660"/>
                    <a:pt x="93019" y="64045"/>
                    <a:pt x="220252" y="19070"/>
                  </a:cubicBezTo>
                  <a:close/>
                </a:path>
              </a:pathLst>
            </a:custGeom>
            <a:blipFill>
              <a:blip r:embed="rId3"/>
              <a:stretch>
                <a:fillRect l="-28131" r="-67574"/>
              </a:stretch>
            </a:blipFill>
          </p:spPr>
        </p:sp>
      </p:grpSp>
      <p:sp>
        <p:nvSpPr>
          <p:cNvPr id="13" name="Freeform 13"/>
          <p:cNvSpPr/>
          <p:nvPr/>
        </p:nvSpPr>
        <p:spPr>
          <a:xfrm rot="-1175460">
            <a:off x="11182702" y="7484281"/>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7259675" y="3110232"/>
            <a:ext cx="9462968" cy="346989"/>
          </a:xfrm>
          <a:prstGeom prst="rect">
            <a:avLst/>
          </a:prstGeom>
        </p:spPr>
        <p:txBody>
          <a:bodyPr lIns="0" tIns="0" rIns="0" bIns="0" rtlCol="0" anchor="t">
            <a:spAutoFit/>
          </a:bodyPr>
          <a:lstStyle/>
          <a:p>
            <a:pPr algn="ctr">
              <a:lnSpc>
                <a:spcPts val="2646"/>
              </a:lnSpc>
              <a:spcBef>
                <a:spcPct val="0"/>
              </a:spcBef>
            </a:pPr>
            <a:r>
              <a:rPr lang="en-US" sz="2544">
                <a:gradFill>
                  <a:gsLst>
                    <a:gs pos="0">
                      <a:srgbClr val="0C2756">
                        <a:alpha val="100000"/>
                      </a:srgbClr>
                    </a:gs>
                    <a:gs pos="100000">
                      <a:srgbClr val="1E527D">
                        <a:alpha val="100000"/>
                      </a:srgbClr>
                    </a:gs>
                  </a:gsLst>
                  <a:lin ang="0"/>
                </a:gradFill>
                <a:latin typeface="Fredoka"/>
                <a:ea typeface="Fredoka"/>
                <a:cs typeface="Fredoka"/>
                <a:sym typeface="Fredoka"/>
              </a:rPr>
              <a:t>THIS PROJECT IS RELATED TO HEART DISEASE PREDICTION.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TextBox 6"/>
          <p:cNvSpPr txBox="1"/>
          <p:nvPr/>
        </p:nvSpPr>
        <p:spPr>
          <a:xfrm>
            <a:off x="5562600" y="484867"/>
            <a:ext cx="6858000" cy="887166"/>
          </a:xfrm>
          <a:prstGeom prst="rect">
            <a:avLst/>
          </a:prstGeom>
        </p:spPr>
        <p:txBody>
          <a:bodyPr wrap="square" lIns="0" tIns="0" rIns="0" bIns="0" rtlCol="0" anchor="t">
            <a:spAutoFit/>
          </a:bodyPr>
          <a:lstStyle/>
          <a:p>
            <a:pPr algn="ctr">
              <a:lnSpc>
                <a:spcPts val="6910"/>
              </a:lnSpc>
              <a:spcBef>
                <a:spcPct val="0"/>
              </a:spcBef>
            </a:pPr>
            <a:r>
              <a:rPr lang="en-US" sz="6644" dirty="0">
                <a:solidFill>
                  <a:srgbClr val="FFFFFF"/>
                </a:solidFill>
                <a:latin typeface="Anton"/>
                <a:ea typeface="Anton"/>
                <a:cs typeface="Anton"/>
                <a:sym typeface="Anton"/>
              </a:rPr>
              <a:t>PROBLEM STATEMENT</a:t>
            </a:r>
          </a:p>
        </p:txBody>
      </p:sp>
      <p:grpSp>
        <p:nvGrpSpPr>
          <p:cNvPr id="7" name="Group 7"/>
          <p:cNvGrpSpPr/>
          <p:nvPr/>
        </p:nvGrpSpPr>
        <p:grpSpPr>
          <a:xfrm>
            <a:off x="-2074875" y="7084054"/>
            <a:ext cx="7847157" cy="78471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C2756">
                    <a:alpha val="100000"/>
                  </a:srgbClr>
                </a:gs>
                <a:gs pos="100000">
                  <a:srgbClr val="1E527D">
                    <a:alpha val="100000"/>
                  </a:srgbClr>
                </a:gs>
              </a:gsLst>
              <a:lin ang="0"/>
            </a:gra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43677" y="6036855"/>
            <a:ext cx="6976882" cy="3466812"/>
            <a:chOff x="0" y="0"/>
            <a:chExt cx="817871" cy="406400"/>
          </a:xfrm>
        </p:grpSpPr>
        <p:sp>
          <p:nvSpPr>
            <p:cNvPr id="11" name="Freeform 11"/>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3"/>
              <a:stretch>
                <a:fillRect t="-3303" b="-30778"/>
              </a:stretch>
            </a:blipFill>
          </p:spPr>
        </p:sp>
      </p:grpSp>
      <p:grpSp>
        <p:nvGrpSpPr>
          <p:cNvPr id="12" name="Group 12"/>
          <p:cNvGrpSpPr/>
          <p:nvPr/>
        </p:nvGrpSpPr>
        <p:grpSpPr>
          <a:xfrm>
            <a:off x="843677" y="2419638"/>
            <a:ext cx="6976882" cy="3466812"/>
            <a:chOff x="0" y="0"/>
            <a:chExt cx="817871" cy="406400"/>
          </a:xfrm>
        </p:grpSpPr>
        <p:sp>
          <p:nvSpPr>
            <p:cNvPr id="13" name="Freeform 13"/>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4"/>
              <a:stretch>
                <a:fillRect t="-17040" b="-17040"/>
              </a:stretch>
            </a:blipFill>
          </p:spPr>
        </p:sp>
      </p:grpSp>
      <p:sp>
        <p:nvSpPr>
          <p:cNvPr id="14" name="Freeform 14"/>
          <p:cNvSpPr/>
          <p:nvPr/>
        </p:nvSpPr>
        <p:spPr>
          <a:xfrm rot="7693747" flipH="1">
            <a:off x="13267975" y="5179637"/>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474746" y="3226175"/>
            <a:ext cx="8784554" cy="4544085"/>
          </a:xfrm>
          <a:prstGeom prst="rect">
            <a:avLst/>
          </a:prstGeom>
        </p:spPr>
        <p:txBody>
          <a:bodyPr lIns="0" tIns="0" rIns="0" bIns="0" rtlCol="0" anchor="t">
            <a:spAutoFit/>
          </a:bodyPr>
          <a:lstStyle/>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Heart disease is difficult to diagnose early because symptoms vary and traditional diagnostic tools are costly or less efficient.</a:t>
            </a:r>
          </a:p>
          <a:p>
            <a:pPr algn="ctr">
              <a:lnSpc>
                <a:spcPts val="2958"/>
              </a:lnSpc>
            </a:pPr>
            <a:endPar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There is a need for a fast, accurate, and affordable machine learning model that can predict heart disease using patient medical data.</a:t>
            </a:r>
          </a:p>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Lack of early prediction increases the risk of severe complications, making timely detection essential for reducing mortality rates.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0" y="3365436"/>
            <a:ext cx="3940747" cy="4114800"/>
          </a:xfrm>
          <a:custGeom>
            <a:avLst/>
            <a:gdLst/>
            <a:ahLst/>
            <a:cxnLst/>
            <a:rect l="l" t="t" r="r" b="b"/>
            <a:pathLst>
              <a:path w="3940747" h="4114800">
                <a:moveTo>
                  <a:pt x="0" y="0"/>
                </a:moveTo>
                <a:lnTo>
                  <a:pt x="3940747" y="0"/>
                </a:lnTo>
                <a:lnTo>
                  <a:pt x="39407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14350" y="-1221579"/>
            <a:ext cx="20831283" cy="3086100"/>
            <a:chOff x="0" y="0"/>
            <a:chExt cx="5486429" cy="812800"/>
          </a:xfrm>
        </p:grpSpPr>
        <p:sp>
          <p:nvSpPr>
            <p:cNvPr id="5" name="Freeform 5"/>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6" name="TextBox 6"/>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7" name="TextBox 7"/>
          <p:cNvSpPr txBox="1"/>
          <p:nvPr/>
        </p:nvSpPr>
        <p:spPr>
          <a:xfrm>
            <a:off x="6156365" y="416721"/>
            <a:ext cx="5975271" cy="916074"/>
          </a:xfrm>
          <a:prstGeom prst="rect">
            <a:avLst/>
          </a:prstGeom>
        </p:spPr>
        <p:txBody>
          <a:bodyPr lIns="0" tIns="0" rIns="0" bIns="0" rtlCol="0" anchor="t">
            <a:spAutoFit/>
          </a:bodyPr>
          <a:lstStyle/>
          <a:p>
            <a:pPr algn="ctr">
              <a:lnSpc>
                <a:spcPts val="6910"/>
              </a:lnSpc>
              <a:spcBef>
                <a:spcPct val="0"/>
              </a:spcBef>
            </a:pPr>
            <a:r>
              <a:rPr lang="en-US" sz="6644">
                <a:solidFill>
                  <a:srgbClr val="FFFFFF"/>
                </a:solidFill>
                <a:latin typeface="Anton"/>
                <a:ea typeface="Anton"/>
                <a:cs typeface="Anton"/>
                <a:sym typeface="Anton"/>
              </a:rPr>
              <a:t>PROJECT OVERVIEW</a:t>
            </a:r>
          </a:p>
        </p:txBody>
      </p:sp>
      <p:sp>
        <p:nvSpPr>
          <p:cNvPr id="8" name="TextBox 8"/>
          <p:cNvSpPr txBox="1"/>
          <p:nvPr/>
        </p:nvSpPr>
        <p:spPr>
          <a:xfrm>
            <a:off x="4304407" y="2069554"/>
            <a:ext cx="12954893" cy="6384558"/>
          </a:xfrm>
          <a:prstGeom prst="rect">
            <a:avLst/>
          </a:prstGeom>
        </p:spPr>
        <p:txBody>
          <a:bodyPr lIns="0" tIns="0" rIns="0" bIns="0" rtlCol="0" anchor="t">
            <a:spAutoFit/>
          </a:bodyPr>
          <a:lstStyle/>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THIS PROJECT FOCUSES ON PREDICTING HEART DISEASE USING MACHINE LEARNING TECHNIQUES, SPECIFICALLY LOGISTIC REGRESSION.</a:t>
            </a:r>
          </a:p>
          <a:p>
            <a:pPr algn="ctr">
              <a:lnSpc>
                <a:spcPts val="3556"/>
              </a:lnSpc>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 system analyzes key medical attributes such as age, blood pressure, cholesterol, heart rate, and other clinical features to determine the risk of heart disease.</a:t>
            </a:r>
          </a:p>
          <a:p>
            <a:pPr algn="ctr">
              <a:lnSpc>
                <a:spcPts val="3556"/>
              </a:lnSpc>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 goal of the project is to provide a fast, reliable, and cost-effective tool that helps in early diagnosis and improves patient health outcomes.</a:t>
            </a:r>
          </a:p>
          <a:p>
            <a:pPr algn="ctr">
              <a:lnSpc>
                <a:spcPts val="3556"/>
              </a:lnSpc>
              <a:spcBef>
                <a:spcPct val="0"/>
              </a:spcBef>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p:txBody>
      </p:sp>
      <p:sp>
        <p:nvSpPr>
          <p:cNvPr id="9" name="Freeform 9"/>
          <p:cNvSpPr/>
          <p:nvPr/>
        </p:nvSpPr>
        <p:spPr>
          <a:xfrm rot="-1175460">
            <a:off x="9720814" y="7598234"/>
            <a:ext cx="3905319" cy="4114800"/>
          </a:xfrm>
          <a:custGeom>
            <a:avLst/>
            <a:gdLst/>
            <a:ahLst/>
            <a:cxnLst/>
            <a:rect l="l" t="t" r="r" b="b"/>
            <a:pathLst>
              <a:path w="3905319" h="4114800">
                <a:moveTo>
                  <a:pt x="0" y="0"/>
                </a:moveTo>
                <a:lnTo>
                  <a:pt x="3905320" y="0"/>
                </a:lnTo>
                <a:lnTo>
                  <a:pt x="3905320" y="4114800"/>
                </a:lnTo>
                <a:lnTo>
                  <a:pt x="0" y="411480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0" name="Freeform 10"/>
          <p:cNvSpPr/>
          <p:nvPr/>
        </p:nvSpPr>
        <p:spPr>
          <a:xfrm rot="-1381670" flipH="1" flipV="1">
            <a:off x="14985666" y="-49975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grpSp>
        <p:nvGrpSpPr>
          <p:cNvPr id="6" name="Group 6"/>
          <p:cNvGrpSpPr/>
          <p:nvPr/>
        </p:nvGrpSpPr>
        <p:grpSpPr>
          <a:xfrm>
            <a:off x="2844267" y="5053170"/>
            <a:ext cx="4262573" cy="919938"/>
            <a:chOff x="0" y="0"/>
            <a:chExt cx="1046488" cy="225850"/>
          </a:xfrm>
        </p:grpSpPr>
        <p:sp>
          <p:nvSpPr>
            <p:cNvPr id="7" name="Freeform 7"/>
            <p:cNvSpPr/>
            <p:nvPr/>
          </p:nvSpPr>
          <p:spPr>
            <a:xfrm>
              <a:off x="0" y="0"/>
              <a:ext cx="1046488" cy="225850"/>
            </a:xfrm>
            <a:custGeom>
              <a:avLst/>
              <a:gdLst/>
              <a:ahLst/>
              <a:cxnLst/>
              <a:rect l="l" t="t" r="r" b="b"/>
              <a:pathLst>
                <a:path w="1046488" h="225850">
                  <a:moveTo>
                    <a:pt x="112925" y="0"/>
                  </a:moveTo>
                  <a:lnTo>
                    <a:pt x="933563" y="0"/>
                  </a:lnTo>
                  <a:cubicBezTo>
                    <a:pt x="963512" y="0"/>
                    <a:pt x="992235" y="11897"/>
                    <a:pt x="1013413" y="33075"/>
                  </a:cubicBezTo>
                  <a:cubicBezTo>
                    <a:pt x="1034590" y="54253"/>
                    <a:pt x="1046488" y="82976"/>
                    <a:pt x="1046488" y="112925"/>
                  </a:cubicBezTo>
                  <a:lnTo>
                    <a:pt x="1046488" y="112925"/>
                  </a:lnTo>
                  <a:cubicBezTo>
                    <a:pt x="1046488" y="175292"/>
                    <a:pt x="995929" y="225850"/>
                    <a:pt x="933563" y="225850"/>
                  </a:cubicBezTo>
                  <a:lnTo>
                    <a:pt x="112925" y="225850"/>
                  </a:lnTo>
                  <a:cubicBezTo>
                    <a:pt x="82976" y="225850"/>
                    <a:pt x="54253" y="213953"/>
                    <a:pt x="33075" y="192775"/>
                  </a:cubicBezTo>
                  <a:cubicBezTo>
                    <a:pt x="11897" y="171598"/>
                    <a:pt x="0" y="142875"/>
                    <a:pt x="0" y="112925"/>
                  </a:cubicBezTo>
                  <a:lnTo>
                    <a:pt x="0" y="112925"/>
                  </a:lnTo>
                  <a:cubicBezTo>
                    <a:pt x="0" y="82976"/>
                    <a:pt x="11897" y="54253"/>
                    <a:pt x="33075" y="33075"/>
                  </a:cubicBezTo>
                  <a:cubicBezTo>
                    <a:pt x="54253" y="11897"/>
                    <a:pt x="82976" y="0"/>
                    <a:pt x="112925" y="0"/>
                  </a:cubicBezTo>
                  <a:close/>
                </a:path>
              </a:pathLst>
            </a:custGeom>
            <a:gradFill rotWithShape="1">
              <a:gsLst>
                <a:gs pos="0">
                  <a:srgbClr val="0C2756">
                    <a:alpha val="100000"/>
                  </a:srgbClr>
                </a:gs>
                <a:gs pos="100000">
                  <a:srgbClr val="1E527D">
                    <a:alpha val="100000"/>
                  </a:srgbClr>
                </a:gs>
              </a:gsLst>
              <a:lin ang="0"/>
            </a:gradFill>
          </p:spPr>
        </p:sp>
        <p:sp>
          <p:nvSpPr>
            <p:cNvPr id="8" name="TextBox 8"/>
            <p:cNvSpPr txBox="1"/>
            <p:nvPr/>
          </p:nvSpPr>
          <p:spPr>
            <a:xfrm>
              <a:off x="0" y="-28575"/>
              <a:ext cx="1046488" cy="254425"/>
            </a:xfrm>
            <a:prstGeom prst="rect">
              <a:avLst/>
            </a:prstGeom>
          </p:spPr>
          <p:txBody>
            <a:bodyPr lIns="50800" tIns="50800" rIns="50800" bIns="50800" rtlCol="0" anchor="ctr"/>
            <a:lstStyle/>
            <a:p>
              <a:pPr algn="ctr">
                <a:lnSpc>
                  <a:spcPts val="2126"/>
                </a:lnSpc>
              </a:pPr>
              <a:endParaRPr/>
            </a:p>
          </p:txBody>
        </p:sp>
      </p:grpSp>
      <p:grpSp>
        <p:nvGrpSpPr>
          <p:cNvPr id="9" name="Group 9"/>
          <p:cNvGrpSpPr/>
          <p:nvPr/>
        </p:nvGrpSpPr>
        <p:grpSpPr>
          <a:xfrm>
            <a:off x="2844267" y="7553679"/>
            <a:ext cx="4262573" cy="989754"/>
            <a:chOff x="0" y="0"/>
            <a:chExt cx="1046488" cy="242991"/>
          </a:xfrm>
        </p:grpSpPr>
        <p:sp>
          <p:nvSpPr>
            <p:cNvPr id="10" name="Freeform 10"/>
            <p:cNvSpPr/>
            <p:nvPr/>
          </p:nvSpPr>
          <p:spPr>
            <a:xfrm>
              <a:off x="0" y="0"/>
              <a:ext cx="1046488" cy="242991"/>
            </a:xfrm>
            <a:custGeom>
              <a:avLst/>
              <a:gdLst/>
              <a:ahLst/>
              <a:cxnLst/>
              <a:rect l="l" t="t" r="r" b="b"/>
              <a:pathLst>
                <a:path w="1046488" h="242991">
                  <a:moveTo>
                    <a:pt x="121495" y="0"/>
                  </a:moveTo>
                  <a:lnTo>
                    <a:pt x="924992" y="0"/>
                  </a:lnTo>
                  <a:cubicBezTo>
                    <a:pt x="957215" y="0"/>
                    <a:pt x="988118" y="12800"/>
                    <a:pt x="1010903" y="35585"/>
                  </a:cubicBezTo>
                  <a:cubicBezTo>
                    <a:pt x="1033687" y="58370"/>
                    <a:pt x="1046488" y="89273"/>
                    <a:pt x="1046488" y="121495"/>
                  </a:cubicBezTo>
                  <a:lnTo>
                    <a:pt x="1046488" y="121495"/>
                  </a:lnTo>
                  <a:cubicBezTo>
                    <a:pt x="1046488" y="153718"/>
                    <a:pt x="1033687" y="184621"/>
                    <a:pt x="1010903" y="207406"/>
                  </a:cubicBezTo>
                  <a:cubicBezTo>
                    <a:pt x="988118" y="230190"/>
                    <a:pt x="957215" y="242991"/>
                    <a:pt x="924992"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1" name="TextBox 11"/>
            <p:cNvSpPr txBox="1"/>
            <p:nvPr/>
          </p:nvSpPr>
          <p:spPr>
            <a:xfrm>
              <a:off x="0" y="-28575"/>
              <a:ext cx="1046488" cy="271566"/>
            </a:xfrm>
            <a:prstGeom prst="rect">
              <a:avLst/>
            </a:prstGeom>
          </p:spPr>
          <p:txBody>
            <a:bodyPr lIns="50800" tIns="50800" rIns="50800" bIns="50800" rtlCol="0" anchor="ctr"/>
            <a:lstStyle/>
            <a:p>
              <a:pPr algn="ctr">
                <a:lnSpc>
                  <a:spcPts val="2126"/>
                </a:lnSpc>
              </a:pPr>
              <a:endParaRPr/>
            </a:p>
          </p:txBody>
        </p:sp>
      </p:grpSp>
      <p:grpSp>
        <p:nvGrpSpPr>
          <p:cNvPr id="12" name="Group 12"/>
          <p:cNvGrpSpPr/>
          <p:nvPr/>
        </p:nvGrpSpPr>
        <p:grpSpPr>
          <a:xfrm>
            <a:off x="10079265" y="4983354"/>
            <a:ext cx="4144557" cy="989754"/>
            <a:chOff x="0" y="0"/>
            <a:chExt cx="1017514" cy="242991"/>
          </a:xfrm>
        </p:grpSpPr>
        <p:sp>
          <p:nvSpPr>
            <p:cNvPr id="13" name="Freeform 13"/>
            <p:cNvSpPr/>
            <p:nvPr/>
          </p:nvSpPr>
          <p:spPr>
            <a:xfrm>
              <a:off x="0" y="0"/>
              <a:ext cx="1017514" cy="242991"/>
            </a:xfrm>
            <a:custGeom>
              <a:avLst/>
              <a:gdLst/>
              <a:ahLst/>
              <a:cxnLst/>
              <a:rect l="l" t="t" r="r" b="b"/>
              <a:pathLst>
                <a:path w="1017514" h="242991">
                  <a:moveTo>
                    <a:pt x="121495" y="0"/>
                  </a:moveTo>
                  <a:lnTo>
                    <a:pt x="896019" y="0"/>
                  </a:lnTo>
                  <a:cubicBezTo>
                    <a:pt x="928241" y="0"/>
                    <a:pt x="959144" y="12800"/>
                    <a:pt x="981929" y="35585"/>
                  </a:cubicBezTo>
                  <a:cubicBezTo>
                    <a:pt x="1004714" y="58370"/>
                    <a:pt x="1017514" y="89273"/>
                    <a:pt x="1017514" y="121495"/>
                  </a:cubicBezTo>
                  <a:lnTo>
                    <a:pt x="1017514" y="121495"/>
                  </a:lnTo>
                  <a:cubicBezTo>
                    <a:pt x="1017514" y="153718"/>
                    <a:pt x="1004714" y="184621"/>
                    <a:pt x="981929" y="207406"/>
                  </a:cubicBezTo>
                  <a:cubicBezTo>
                    <a:pt x="959144" y="230190"/>
                    <a:pt x="928241" y="242991"/>
                    <a:pt x="89601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4" name="TextBox 14"/>
            <p:cNvSpPr txBox="1"/>
            <p:nvPr/>
          </p:nvSpPr>
          <p:spPr>
            <a:xfrm>
              <a:off x="0" y="-28575"/>
              <a:ext cx="1017514" cy="271566"/>
            </a:xfrm>
            <a:prstGeom prst="rect">
              <a:avLst/>
            </a:prstGeom>
          </p:spPr>
          <p:txBody>
            <a:bodyPr lIns="50800" tIns="50800" rIns="50800" bIns="50800" rtlCol="0" anchor="ctr"/>
            <a:lstStyle/>
            <a:p>
              <a:pPr algn="ctr">
                <a:lnSpc>
                  <a:spcPts val="2126"/>
                </a:lnSpc>
              </a:pPr>
              <a:endParaRPr/>
            </a:p>
          </p:txBody>
        </p:sp>
      </p:grpSp>
      <p:grpSp>
        <p:nvGrpSpPr>
          <p:cNvPr id="15" name="Group 15"/>
          <p:cNvGrpSpPr/>
          <p:nvPr/>
        </p:nvGrpSpPr>
        <p:grpSpPr>
          <a:xfrm>
            <a:off x="10079265" y="7125054"/>
            <a:ext cx="4714321" cy="989754"/>
            <a:chOff x="0" y="0"/>
            <a:chExt cx="1157395" cy="242991"/>
          </a:xfrm>
        </p:grpSpPr>
        <p:sp>
          <p:nvSpPr>
            <p:cNvPr id="16" name="Freeform 16"/>
            <p:cNvSpPr/>
            <p:nvPr/>
          </p:nvSpPr>
          <p:spPr>
            <a:xfrm>
              <a:off x="0" y="0"/>
              <a:ext cx="1157395" cy="242991"/>
            </a:xfrm>
            <a:custGeom>
              <a:avLst/>
              <a:gdLst/>
              <a:ahLst/>
              <a:cxnLst/>
              <a:rect l="l" t="t" r="r" b="b"/>
              <a:pathLst>
                <a:path w="1157395" h="242991">
                  <a:moveTo>
                    <a:pt x="121495" y="0"/>
                  </a:moveTo>
                  <a:lnTo>
                    <a:pt x="1035899" y="0"/>
                  </a:lnTo>
                  <a:cubicBezTo>
                    <a:pt x="1068122" y="0"/>
                    <a:pt x="1099025" y="12800"/>
                    <a:pt x="1121809" y="35585"/>
                  </a:cubicBezTo>
                  <a:cubicBezTo>
                    <a:pt x="1144594" y="58370"/>
                    <a:pt x="1157395" y="89273"/>
                    <a:pt x="1157395" y="121495"/>
                  </a:cubicBezTo>
                  <a:lnTo>
                    <a:pt x="1157395" y="121495"/>
                  </a:lnTo>
                  <a:cubicBezTo>
                    <a:pt x="1157395" y="153718"/>
                    <a:pt x="1144594" y="184621"/>
                    <a:pt x="1121809" y="207406"/>
                  </a:cubicBezTo>
                  <a:cubicBezTo>
                    <a:pt x="1099025" y="230190"/>
                    <a:pt x="1068122" y="242991"/>
                    <a:pt x="103589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7" name="TextBox 17"/>
            <p:cNvSpPr txBox="1"/>
            <p:nvPr/>
          </p:nvSpPr>
          <p:spPr>
            <a:xfrm>
              <a:off x="0" y="-28575"/>
              <a:ext cx="1157395" cy="271566"/>
            </a:xfrm>
            <a:prstGeom prst="rect">
              <a:avLst/>
            </a:prstGeom>
          </p:spPr>
          <p:txBody>
            <a:bodyPr lIns="50800" tIns="50800" rIns="50800" bIns="50800" rtlCol="0" anchor="ctr"/>
            <a:lstStyle/>
            <a:p>
              <a:pPr algn="ctr">
                <a:lnSpc>
                  <a:spcPts val="2126"/>
                </a:lnSpc>
              </a:pPr>
              <a:endParaRPr/>
            </a:p>
          </p:txBody>
        </p:sp>
      </p:grpSp>
      <p:sp>
        <p:nvSpPr>
          <p:cNvPr id="18" name="Freeform 18"/>
          <p:cNvSpPr/>
          <p:nvPr/>
        </p:nvSpPr>
        <p:spPr>
          <a:xfrm>
            <a:off x="-1052485" y="912245"/>
            <a:ext cx="4162370" cy="4114800"/>
          </a:xfrm>
          <a:custGeom>
            <a:avLst/>
            <a:gdLst/>
            <a:ahLst/>
            <a:cxnLst/>
            <a:rect l="l" t="t" r="r" b="b"/>
            <a:pathLst>
              <a:path w="4162370" h="4114800">
                <a:moveTo>
                  <a:pt x="0" y="0"/>
                </a:moveTo>
                <a:lnTo>
                  <a:pt x="4162370" y="0"/>
                </a:lnTo>
                <a:lnTo>
                  <a:pt x="41623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9901292" y="8067184"/>
            <a:ext cx="6595775" cy="2379156"/>
          </a:xfrm>
          <a:prstGeom prst="rect">
            <a:avLst/>
          </a:prstGeom>
        </p:spPr>
        <p:txBody>
          <a:bodyPr lIns="0" tIns="0" rIns="0" bIns="0" rtlCol="0" anchor="t">
            <a:spAutoFit/>
          </a:bodyPr>
          <a:lstStyle/>
          <a:p>
            <a:pPr marL="498862" lvl="1" indent="-249431" algn="l">
              <a:lnSpc>
                <a:spcPts val="3096"/>
              </a:lnSpc>
              <a:buFont typeface="Arial"/>
              <a:buChar char="•"/>
            </a:pPr>
            <a:r>
              <a:rPr lang="en-US" sz="2310">
                <a:solidFill>
                  <a:srgbClr val="050056"/>
                </a:solidFill>
                <a:latin typeface="Agrandir"/>
                <a:ea typeface="Agrandir"/>
                <a:cs typeface="Agrandir"/>
                <a:sym typeface="Agrandir"/>
              </a:rPr>
              <a:t>LogisticRegression (Machine Learning model)</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train_test_split (splitting data)</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StandardScaler (data scaling)</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metrics (accuracy, confusion matrix, classification report)</a:t>
            </a:r>
          </a:p>
          <a:p>
            <a:pPr algn="l">
              <a:lnSpc>
                <a:spcPts val="2962"/>
              </a:lnSpc>
            </a:pPr>
            <a:endParaRPr lang="en-US" sz="2310">
              <a:solidFill>
                <a:srgbClr val="050056"/>
              </a:solidFill>
              <a:latin typeface="Agrandir"/>
              <a:ea typeface="Agrandir"/>
              <a:cs typeface="Agrandir"/>
              <a:sym typeface="Agrandir"/>
            </a:endParaRPr>
          </a:p>
        </p:txBody>
      </p:sp>
      <p:sp>
        <p:nvSpPr>
          <p:cNvPr id="20" name="Freeform 20"/>
          <p:cNvSpPr/>
          <p:nvPr/>
        </p:nvSpPr>
        <p:spPr>
          <a:xfrm>
            <a:off x="15594249" y="7200900"/>
            <a:ext cx="4162370" cy="4114800"/>
          </a:xfrm>
          <a:custGeom>
            <a:avLst/>
            <a:gdLst/>
            <a:ahLst/>
            <a:cxnLst/>
            <a:rect l="l" t="t" r="r" b="b"/>
            <a:pathLst>
              <a:path w="4162370" h="4114800">
                <a:moveTo>
                  <a:pt x="0" y="0"/>
                </a:moveTo>
                <a:lnTo>
                  <a:pt x="4162370" y="0"/>
                </a:lnTo>
                <a:lnTo>
                  <a:pt x="41623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2470784" y="2661714"/>
            <a:ext cx="4262573" cy="919938"/>
            <a:chOff x="0" y="0"/>
            <a:chExt cx="1046488" cy="225850"/>
          </a:xfrm>
        </p:grpSpPr>
        <p:sp>
          <p:nvSpPr>
            <p:cNvPr id="22" name="Freeform 22"/>
            <p:cNvSpPr/>
            <p:nvPr/>
          </p:nvSpPr>
          <p:spPr>
            <a:xfrm>
              <a:off x="0" y="0"/>
              <a:ext cx="1046488" cy="225850"/>
            </a:xfrm>
            <a:custGeom>
              <a:avLst/>
              <a:gdLst/>
              <a:ahLst/>
              <a:cxnLst/>
              <a:rect l="l" t="t" r="r" b="b"/>
              <a:pathLst>
                <a:path w="1046488" h="225850">
                  <a:moveTo>
                    <a:pt x="112925" y="0"/>
                  </a:moveTo>
                  <a:lnTo>
                    <a:pt x="933563" y="0"/>
                  </a:lnTo>
                  <a:cubicBezTo>
                    <a:pt x="963512" y="0"/>
                    <a:pt x="992235" y="11897"/>
                    <a:pt x="1013413" y="33075"/>
                  </a:cubicBezTo>
                  <a:cubicBezTo>
                    <a:pt x="1034590" y="54253"/>
                    <a:pt x="1046488" y="82976"/>
                    <a:pt x="1046488" y="112925"/>
                  </a:cubicBezTo>
                  <a:lnTo>
                    <a:pt x="1046488" y="112925"/>
                  </a:lnTo>
                  <a:cubicBezTo>
                    <a:pt x="1046488" y="175292"/>
                    <a:pt x="995929" y="225850"/>
                    <a:pt x="933563" y="225850"/>
                  </a:cubicBezTo>
                  <a:lnTo>
                    <a:pt x="112925" y="225850"/>
                  </a:lnTo>
                  <a:cubicBezTo>
                    <a:pt x="82976" y="225850"/>
                    <a:pt x="54253" y="213953"/>
                    <a:pt x="33075" y="192775"/>
                  </a:cubicBezTo>
                  <a:cubicBezTo>
                    <a:pt x="11897" y="171598"/>
                    <a:pt x="0" y="142875"/>
                    <a:pt x="0" y="112925"/>
                  </a:cubicBezTo>
                  <a:lnTo>
                    <a:pt x="0" y="112925"/>
                  </a:lnTo>
                  <a:cubicBezTo>
                    <a:pt x="0" y="82976"/>
                    <a:pt x="11897" y="54253"/>
                    <a:pt x="33075" y="33075"/>
                  </a:cubicBezTo>
                  <a:cubicBezTo>
                    <a:pt x="54253" y="11897"/>
                    <a:pt x="82976" y="0"/>
                    <a:pt x="112925" y="0"/>
                  </a:cubicBezTo>
                  <a:close/>
                </a:path>
              </a:pathLst>
            </a:custGeom>
            <a:gradFill rotWithShape="1">
              <a:gsLst>
                <a:gs pos="0">
                  <a:srgbClr val="0C2756">
                    <a:alpha val="100000"/>
                  </a:srgbClr>
                </a:gs>
                <a:gs pos="100000">
                  <a:srgbClr val="1E527D">
                    <a:alpha val="100000"/>
                  </a:srgbClr>
                </a:gs>
              </a:gsLst>
              <a:lin ang="0"/>
            </a:gradFill>
          </p:spPr>
        </p:sp>
        <p:sp>
          <p:nvSpPr>
            <p:cNvPr id="23" name="TextBox 23"/>
            <p:cNvSpPr txBox="1"/>
            <p:nvPr/>
          </p:nvSpPr>
          <p:spPr>
            <a:xfrm>
              <a:off x="0" y="-28575"/>
              <a:ext cx="1046488" cy="254425"/>
            </a:xfrm>
            <a:prstGeom prst="rect">
              <a:avLst/>
            </a:prstGeom>
          </p:spPr>
          <p:txBody>
            <a:bodyPr lIns="50800" tIns="50800" rIns="50800" bIns="50800" rtlCol="0" anchor="ctr"/>
            <a:lstStyle/>
            <a:p>
              <a:pPr algn="ctr">
                <a:lnSpc>
                  <a:spcPts val="2126"/>
                </a:lnSpc>
              </a:pPr>
              <a:endParaRPr/>
            </a:p>
          </p:txBody>
        </p:sp>
      </p:grpSp>
      <p:sp>
        <p:nvSpPr>
          <p:cNvPr id="24" name="Freeform 24"/>
          <p:cNvSpPr/>
          <p:nvPr/>
        </p:nvSpPr>
        <p:spPr>
          <a:xfrm>
            <a:off x="2462202" y="2604960"/>
            <a:ext cx="1003439" cy="998293"/>
          </a:xfrm>
          <a:custGeom>
            <a:avLst/>
            <a:gdLst/>
            <a:ahLst/>
            <a:cxnLst/>
            <a:rect l="l" t="t" r="r" b="b"/>
            <a:pathLst>
              <a:path w="1003439" h="998293">
                <a:moveTo>
                  <a:pt x="0" y="0"/>
                </a:moveTo>
                <a:lnTo>
                  <a:pt x="1003438" y="0"/>
                </a:lnTo>
                <a:lnTo>
                  <a:pt x="1003438" y="998293"/>
                </a:lnTo>
                <a:lnTo>
                  <a:pt x="0" y="998293"/>
                </a:lnTo>
                <a:lnTo>
                  <a:pt x="0" y="0"/>
                </a:lnTo>
                <a:close/>
              </a:path>
            </a:pathLst>
          </a:custGeom>
          <a:blipFill>
            <a:blip r:embed="rId5"/>
            <a:stretch>
              <a:fillRect/>
            </a:stretch>
          </a:blipFill>
        </p:spPr>
      </p:sp>
      <p:grpSp>
        <p:nvGrpSpPr>
          <p:cNvPr id="25" name="Group 25"/>
          <p:cNvGrpSpPr/>
          <p:nvPr/>
        </p:nvGrpSpPr>
        <p:grpSpPr>
          <a:xfrm>
            <a:off x="10079265" y="2604960"/>
            <a:ext cx="4144557" cy="989754"/>
            <a:chOff x="0" y="0"/>
            <a:chExt cx="1017514" cy="242991"/>
          </a:xfrm>
        </p:grpSpPr>
        <p:sp>
          <p:nvSpPr>
            <p:cNvPr id="26" name="Freeform 26"/>
            <p:cNvSpPr/>
            <p:nvPr/>
          </p:nvSpPr>
          <p:spPr>
            <a:xfrm>
              <a:off x="0" y="0"/>
              <a:ext cx="1017514" cy="242991"/>
            </a:xfrm>
            <a:custGeom>
              <a:avLst/>
              <a:gdLst/>
              <a:ahLst/>
              <a:cxnLst/>
              <a:rect l="l" t="t" r="r" b="b"/>
              <a:pathLst>
                <a:path w="1017514" h="242991">
                  <a:moveTo>
                    <a:pt x="121495" y="0"/>
                  </a:moveTo>
                  <a:lnTo>
                    <a:pt x="896019" y="0"/>
                  </a:lnTo>
                  <a:cubicBezTo>
                    <a:pt x="928241" y="0"/>
                    <a:pt x="959144" y="12800"/>
                    <a:pt x="981929" y="35585"/>
                  </a:cubicBezTo>
                  <a:cubicBezTo>
                    <a:pt x="1004714" y="58370"/>
                    <a:pt x="1017514" y="89273"/>
                    <a:pt x="1017514" y="121495"/>
                  </a:cubicBezTo>
                  <a:lnTo>
                    <a:pt x="1017514" y="121495"/>
                  </a:lnTo>
                  <a:cubicBezTo>
                    <a:pt x="1017514" y="153718"/>
                    <a:pt x="1004714" y="184621"/>
                    <a:pt x="981929" y="207406"/>
                  </a:cubicBezTo>
                  <a:cubicBezTo>
                    <a:pt x="959144" y="230190"/>
                    <a:pt x="928241" y="242991"/>
                    <a:pt x="89601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27" name="TextBox 27"/>
            <p:cNvSpPr txBox="1"/>
            <p:nvPr/>
          </p:nvSpPr>
          <p:spPr>
            <a:xfrm>
              <a:off x="0" y="-28575"/>
              <a:ext cx="1017514" cy="271566"/>
            </a:xfrm>
            <a:prstGeom prst="rect">
              <a:avLst/>
            </a:prstGeom>
          </p:spPr>
          <p:txBody>
            <a:bodyPr lIns="50800" tIns="50800" rIns="50800" bIns="50800" rtlCol="0" anchor="ctr"/>
            <a:lstStyle/>
            <a:p>
              <a:pPr algn="ctr">
                <a:lnSpc>
                  <a:spcPts val="2126"/>
                </a:lnSpc>
              </a:pPr>
              <a:endParaRPr/>
            </a:p>
          </p:txBody>
        </p:sp>
      </p:grpSp>
      <p:sp>
        <p:nvSpPr>
          <p:cNvPr id="28" name="Freeform 28"/>
          <p:cNvSpPr/>
          <p:nvPr/>
        </p:nvSpPr>
        <p:spPr>
          <a:xfrm>
            <a:off x="10079265" y="2596421"/>
            <a:ext cx="987186" cy="1006831"/>
          </a:xfrm>
          <a:custGeom>
            <a:avLst/>
            <a:gdLst/>
            <a:ahLst/>
            <a:cxnLst/>
            <a:rect l="l" t="t" r="r" b="b"/>
            <a:pathLst>
              <a:path w="987186" h="1006831">
                <a:moveTo>
                  <a:pt x="0" y="0"/>
                </a:moveTo>
                <a:lnTo>
                  <a:pt x="987186" y="0"/>
                </a:lnTo>
                <a:lnTo>
                  <a:pt x="987186" y="1006832"/>
                </a:lnTo>
                <a:lnTo>
                  <a:pt x="0" y="1006832"/>
                </a:lnTo>
                <a:lnTo>
                  <a:pt x="0" y="0"/>
                </a:lnTo>
                <a:close/>
              </a:path>
            </a:pathLst>
          </a:custGeom>
          <a:blipFill>
            <a:blip r:embed="rId6"/>
            <a:stretch>
              <a:fillRect/>
            </a:stretch>
          </a:blipFill>
        </p:spPr>
      </p:sp>
      <p:sp>
        <p:nvSpPr>
          <p:cNvPr id="29" name="Freeform 29"/>
          <p:cNvSpPr/>
          <p:nvPr/>
        </p:nvSpPr>
        <p:spPr>
          <a:xfrm>
            <a:off x="2844267" y="4988488"/>
            <a:ext cx="1002154" cy="1077315"/>
          </a:xfrm>
          <a:custGeom>
            <a:avLst/>
            <a:gdLst/>
            <a:ahLst/>
            <a:cxnLst/>
            <a:rect l="l" t="t" r="r" b="b"/>
            <a:pathLst>
              <a:path w="1002154" h="1077315">
                <a:moveTo>
                  <a:pt x="0" y="0"/>
                </a:moveTo>
                <a:lnTo>
                  <a:pt x="1002154" y="0"/>
                </a:lnTo>
                <a:lnTo>
                  <a:pt x="1002154" y="1077315"/>
                </a:lnTo>
                <a:lnTo>
                  <a:pt x="0" y="1077315"/>
                </a:lnTo>
                <a:lnTo>
                  <a:pt x="0" y="0"/>
                </a:lnTo>
                <a:close/>
              </a:path>
            </a:pathLst>
          </a:custGeom>
          <a:blipFill>
            <a:blip r:embed="rId7"/>
            <a:stretch>
              <a:fillRect/>
            </a:stretch>
          </a:blipFill>
        </p:spPr>
      </p:sp>
      <p:sp>
        <p:nvSpPr>
          <p:cNvPr id="30" name="Freeform 30"/>
          <p:cNvSpPr/>
          <p:nvPr/>
        </p:nvSpPr>
        <p:spPr>
          <a:xfrm>
            <a:off x="10029155" y="4934528"/>
            <a:ext cx="1087406" cy="1087406"/>
          </a:xfrm>
          <a:custGeom>
            <a:avLst/>
            <a:gdLst/>
            <a:ahLst/>
            <a:cxnLst/>
            <a:rect l="l" t="t" r="r" b="b"/>
            <a:pathLst>
              <a:path w="1087406" h="1087406">
                <a:moveTo>
                  <a:pt x="0" y="0"/>
                </a:moveTo>
                <a:lnTo>
                  <a:pt x="1087406" y="0"/>
                </a:lnTo>
                <a:lnTo>
                  <a:pt x="1087406" y="1087406"/>
                </a:lnTo>
                <a:lnTo>
                  <a:pt x="0" y="1087406"/>
                </a:lnTo>
                <a:lnTo>
                  <a:pt x="0" y="0"/>
                </a:lnTo>
                <a:close/>
              </a:path>
            </a:pathLst>
          </a:custGeom>
          <a:blipFill>
            <a:blip r:embed="rId8"/>
            <a:stretch>
              <a:fillRect/>
            </a:stretch>
          </a:blipFill>
        </p:spPr>
      </p:sp>
      <p:sp>
        <p:nvSpPr>
          <p:cNvPr id="31" name="Freeform 31"/>
          <p:cNvSpPr/>
          <p:nvPr/>
        </p:nvSpPr>
        <p:spPr>
          <a:xfrm>
            <a:off x="2606067" y="7526508"/>
            <a:ext cx="1007637" cy="999901"/>
          </a:xfrm>
          <a:custGeom>
            <a:avLst/>
            <a:gdLst/>
            <a:ahLst/>
            <a:cxnLst/>
            <a:rect l="l" t="t" r="r" b="b"/>
            <a:pathLst>
              <a:path w="1007637" h="999901">
                <a:moveTo>
                  <a:pt x="0" y="0"/>
                </a:moveTo>
                <a:lnTo>
                  <a:pt x="1007636" y="0"/>
                </a:lnTo>
                <a:lnTo>
                  <a:pt x="1007636" y="999901"/>
                </a:lnTo>
                <a:lnTo>
                  <a:pt x="0" y="999901"/>
                </a:lnTo>
                <a:lnTo>
                  <a:pt x="0" y="0"/>
                </a:lnTo>
                <a:close/>
              </a:path>
            </a:pathLst>
          </a:custGeom>
          <a:blipFill>
            <a:blip r:embed="rId9"/>
            <a:stretch>
              <a:fillRect l="-776"/>
            </a:stretch>
          </a:blipFill>
        </p:spPr>
      </p:sp>
      <p:sp>
        <p:nvSpPr>
          <p:cNvPr id="32" name="Freeform 32"/>
          <p:cNvSpPr/>
          <p:nvPr/>
        </p:nvSpPr>
        <p:spPr>
          <a:xfrm>
            <a:off x="9901292" y="7103067"/>
            <a:ext cx="1493776" cy="1011742"/>
          </a:xfrm>
          <a:custGeom>
            <a:avLst/>
            <a:gdLst/>
            <a:ahLst/>
            <a:cxnLst/>
            <a:rect l="l" t="t" r="r" b="b"/>
            <a:pathLst>
              <a:path w="1493776" h="1011742">
                <a:moveTo>
                  <a:pt x="0" y="0"/>
                </a:moveTo>
                <a:lnTo>
                  <a:pt x="1493776" y="0"/>
                </a:lnTo>
                <a:lnTo>
                  <a:pt x="1493776" y="1011742"/>
                </a:lnTo>
                <a:lnTo>
                  <a:pt x="0" y="1011742"/>
                </a:lnTo>
                <a:lnTo>
                  <a:pt x="0" y="0"/>
                </a:lnTo>
                <a:close/>
              </a:path>
            </a:pathLst>
          </a:custGeom>
          <a:blipFill>
            <a:blip r:embed="rId10"/>
            <a:stretch>
              <a:fillRect/>
            </a:stretch>
          </a:blipFill>
        </p:spPr>
      </p:sp>
      <p:sp>
        <p:nvSpPr>
          <p:cNvPr id="33" name="TextBox 33"/>
          <p:cNvSpPr txBox="1"/>
          <p:nvPr/>
        </p:nvSpPr>
        <p:spPr>
          <a:xfrm>
            <a:off x="3712215" y="516468"/>
            <a:ext cx="11139464" cy="896330"/>
          </a:xfrm>
          <a:prstGeom prst="rect">
            <a:avLst/>
          </a:prstGeom>
        </p:spPr>
        <p:txBody>
          <a:bodyPr lIns="0" tIns="0" rIns="0" bIns="0" rtlCol="0" anchor="t">
            <a:spAutoFit/>
          </a:bodyPr>
          <a:lstStyle/>
          <a:p>
            <a:pPr algn="ctr">
              <a:lnSpc>
                <a:spcPts val="6875"/>
              </a:lnSpc>
            </a:pPr>
            <a:r>
              <a:rPr lang="en-US" sz="6610">
                <a:solidFill>
                  <a:srgbClr val="FFFFFF"/>
                </a:solidFill>
                <a:latin typeface="Anton"/>
                <a:ea typeface="Anton"/>
                <a:cs typeface="Anton"/>
                <a:sym typeface="Anton"/>
              </a:rPr>
              <a:t>REQUIRED PACKAGES AND LIBRARIES</a:t>
            </a:r>
          </a:p>
        </p:txBody>
      </p:sp>
      <p:sp>
        <p:nvSpPr>
          <p:cNvPr id="34" name="TextBox 34"/>
          <p:cNvSpPr txBox="1"/>
          <p:nvPr/>
        </p:nvSpPr>
        <p:spPr>
          <a:xfrm>
            <a:off x="2946254" y="6208678"/>
            <a:ext cx="5233100" cy="916376"/>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Used for numerical operations and array handling.</a:t>
            </a:r>
          </a:p>
        </p:txBody>
      </p:sp>
      <p:sp>
        <p:nvSpPr>
          <p:cNvPr id="35" name="TextBox 35"/>
          <p:cNvSpPr txBox="1"/>
          <p:nvPr/>
        </p:nvSpPr>
        <p:spPr>
          <a:xfrm>
            <a:off x="2946254" y="8686309"/>
            <a:ext cx="5233100" cy="899104"/>
          </a:xfrm>
          <a:prstGeom prst="rect">
            <a:avLst/>
          </a:prstGeom>
        </p:spPr>
        <p:txBody>
          <a:bodyPr lIns="0" tIns="0" rIns="0" bIns="0" rtlCol="0" anchor="t">
            <a:spAutoFit/>
          </a:bodyPr>
          <a:lstStyle/>
          <a:p>
            <a:pPr algn="l">
              <a:lnSpc>
                <a:spcPts val="3306"/>
              </a:lnSpc>
            </a:pPr>
            <a:r>
              <a:rPr lang="en-US" sz="2467">
                <a:solidFill>
                  <a:srgbClr val="050056"/>
                </a:solidFill>
                <a:latin typeface="Agrandir"/>
                <a:ea typeface="Agrandir"/>
                <a:cs typeface="Agrandir"/>
                <a:sym typeface="Agrandir"/>
              </a:rPr>
              <a:t>Used for creating visualizations such as graphs and charts.</a:t>
            </a:r>
          </a:p>
        </p:txBody>
      </p:sp>
      <p:sp>
        <p:nvSpPr>
          <p:cNvPr id="36" name="TextBox 36"/>
          <p:cNvSpPr txBox="1"/>
          <p:nvPr/>
        </p:nvSpPr>
        <p:spPr>
          <a:xfrm>
            <a:off x="10375542" y="6035005"/>
            <a:ext cx="4744638" cy="1263721"/>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For advanced visualizations like heatmaps and pairplots</a:t>
            </a:r>
          </a:p>
          <a:p>
            <a:pPr algn="l">
              <a:lnSpc>
                <a:spcPts val="2770"/>
              </a:lnSpc>
            </a:pPr>
            <a:endParaRPr lang="en-US" sz="2567">
              <a:solidFill>
                <a:srgbClr val="050056"/>
              </a:solidFill>
              <a:latin typeface="Agrandir"/>
              <a:ea typeface="Agrandir"/>
              <a:cs typeface="Agrandir"/>
              <a:sym typeface="Agrandir"/>
            </a:endParaRPr>
          </a:p>
        </p:txBody>
      </p:sp>
      <p:sp>
        <p:nvSpPr>
          <p:cNvPr id="37" name="TextBox 37"/>
          <p:cNvSpPr txBox="1"/>
          <p:nvPr/>
        </p:nvSpPr>
        <p:spPr>
          <a:xfrm>
            <a:off x="4272812" y="5116570"/>
            <a:ext cx="2267179" cy="726464"/>
          </a:xfrm>
          <a:prstGeom prst="rect">
            <a:avLst/>
          </a:prstGeom>
        </p:spPr>
        <p:txBody>
          <a:bodyPr lIns="0" tIns="0" rIns="0" bIns="0" rtlCol="0" anchor="t">
            <a:spAutoFit/>
          </a:bodyPr>
          <a:lstStyle/>
          <a:p>
            <a:pPr algn="ctr">
              <a:lnSpc>
                <a:spcPts val="4518"/>
              </a:lnSpc>
              <a:spcBef>
                <a:spcPct val="0"/>
              </a:spcBef>
            </a:pPr>
            <a:r>
              <a:rPr lang="en-US" sz="4344" b="1">
                <a:solidFill>
                  <a:srgbClr val="FFFFFF"/>
                </a:solidFill>
                <a:latin typeface="Agrandir Bold"/>
                <a:ea typeface="Agrandir Bold"/>
                <a:cs typeface="Agrandir Bold"/>
                <a:sym typeface="Agrandir Bold"/>
              </a:rPr>
              <a:t> NUMPY</a:t>
            </a:r>
          </a:p>
        </p:txBody>
      </p:sp>
      <p:sp>
        <p:nvSpPr>
          <p:cNvPr id="38" name="TextBox 38"/>
          <p:cNvSpPr txBox="1"/>
          <p:nvPr/>
        </p:nvSpPr>
        <p:spPr>
          <a:xfrm>
            <a:off x="3712215" y="2741432"/>
            <a:ext cx="2526679" cy="726464"/>
          </a:xfrm>
          <a:prstGeom prst="rect">
            <a:avLst/>
          </a:prstGeom>
        </p:spPr>
        <p:txBody>
          <a:bodyPr lIns="0" tIns="0" rIns="0" bIns="0" rtlCol="0" anchor="t">
            <a:spAutoFit/>
          </a:bodyPr>
          <a:lstStyle/>
          <a:p>
            <a:pPr algn="ctr">
              <a:lnSpc>
                <a:spcPts val="4518"/>
              </a:lnSpc>
              <a:spcBef>
                <a:spcPct val="0"/>
              </a:spcBef>
            </a:pPr>
            <a:r>
              <a:rPr lang="en-US" sz="4344" b="1">
                <a:solidFill>
                  <a:srgbClr val="FFFFFF"/>
                </a:solidFill>
                <a:latin typeface="Agrandir Bold"/>
                <a:ea typeface="Agrandir Bold"/>
                <a:cs typeface="Agrandir Bold"/>
                <a:sym typeface="Agrandir Bold"/>
              </a:rPr>
              <a:t>PANDAS</a:t>
            </a:r>
          </a:p>
        </p:txBody>
      </p:sp>
      <p:sp>
        <p:nvSpPr>
          <p:cNvPr id="39" name="TextBox 39"/>
          <p:cNvSpPr txBox="1"/>
          <p:nvPr/>
        </p:nvSpPr>
        <p:spPr>
          <a:xfrm>
            <a:off x="2946254" y="3670369"/>
            <a:ext cx="5233100" cy="1263721"/>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Used for loading the dataset, cleaning data, and handling tables.</a:t>
            </a:r>
          </a:p>
          <a:p>
            <a:pPr algn="l">
              <a:lnSpc>
                <a:spcPts val="2770"/>
              </a:lnSpc>
            </a:pPr>
            <a:endParaRPr lang="en-US" sz="2567">
              <a:solidFill>
                <a:srgbClr val="050056"/>
              </a:solidFill>
              <a:latin typeface="Agrandir"/>
              <a:ea typeface="Agrandir"/>
              <a:cs typeface="Agrandir"/>
              <a:sym typeface="Agrandir"/>
            </a:endParaRPr>
          </a:p>
        </p:txBody>
      </p:sp>
      <p:sp>
        <p:nvSpPr>
          <p:cNvPr id="40" name="TextBox 40"/>
          <p:cNvSpPr txBox="1"/>
          <p:nvPr/>
        </p:nvSpPr>
        <p:spPr>
          <a:xfrm>
            <a:off x="3539740" y="7687356"/>
            <a:ext cx="3434204" cy="630580"/>
          </a:xfrm>
          <a:prstGeom prst="rect">
            <a:avLst/>
          </a:prstGeom>
        </p:spPr>
        <p:txBody>
          <a:bodyPr lIns="0" tIns="0" rIns="0" bIns="0" rtlCol="0" anchor="t">
            <a:spAutoFit/>
          </a:bodyPr>
          <a:lstStyle/>
          <a:p>
            <a:pPr algn="ctr">
              <a:lnSpc>
                <a:spcPts val="3998"/>
              </a:lnSpc>
              <a:spcBef>
                <a:spcPct val="0"/>
              </a:spcBef>
            </a:pPr>
            <a:r>
              <a:rPr lang="en-US" sz="3844" b="1">
                <a:solidFill>
                  <a:srgbClr val="FFFFFF"/>
                </a:solidFill>
                <a:latin typeface="Agrandir Bold"/>
                <a:ea typeface="Agrandir Bold"/>
                <a:cs typeface="Agrandir Bold"/>
                <a:sym typeface="Agrandir Bold"/>
              </a:rPr>
              <a:t>MATPLOTLIB</a:t>
            </a:r>
          </a:p>
        </p:txBody>
      </p:sp>
      <p:sp>
        <p:nvSpPr>
          <p:cNvPr id="41" name="TextBox 41"/>
          <p:cNvSpPr txBox="1"/>
          <p:nvPr/>
        </p:nvSpPr>
        <p:spPr>
          <a:xfrm>
            <a:off x="11143709" y="7302927"/>
            <a:ext cx="3976471" cy="586384"/>
          </a:xfrm>
          <a:prstGeom prst="rect">
            <a:avLst/>
          </a:prstGeom>
        </p:spPr>
        <p:txBody>
          <a:bodyPr lIns="0" tIns="0" rIns="0" bIns="0" rtlCol="0" anchor="t">
            <a:spAutoFit/>
          </a:bodyPr>
          <a:lstStyle/>
          <a:p>
            <a:pPr algn="ctr">
              <a:lnSpc>
                <a:spcPts val="3686"/>
              </a:lnSpc>
              <a:spcBef>
                <a:spcPct val="0"/>
              </a:spcBef>
            </a:pPr>
            <a:r>
              <a:rPr lang="en-US" sz="3544" b="1">
                <a:solidFill>
                  <a:srgbClr val="FFFFFF"/>
                </a:solidFill>
                <a:latin typeface="Agrandir Bold"/>
                <a:ea typeface="Agrandir Bold"/>
                <a:cs typeface="Agrandir Bold"/>
                <a:sym typeface="Agrandir Bold"/>
              </a:rPr>
              <a:t>SCIKIT-LEARN </a:t>
            </a:r>
          </a:p>
        </p:txBody>
      </p:sp>
      <p:sp>
        <p:nvSpPr>
          <p:cNvPr id="42" name="TextBox 42"/>
          <p:cNvSpPr txBox="1"/>
          <p:nvPr/>
        </p:nvSpPr>
        <p:spPr>
          <a:xfrm>
            <a:off x="11066451" y="5107506"/>
            <a:ext cx="3019268" cy="684301"/>
          </a:xfrm>
          <a:prstGeom prst="rect">
            <a:avLst/>
          </a:prstGeom>
        </p:spPr>
        <p:txBody>
          <a:bodyPr lIns="0" tIns="0" rIns="0" bIns="0" rtlCol="0" anchor="t">
            <a:spAutoFit/>
          </a:bodyPr>
          <a:lstStyle/>
          <a:p>
            <a:pPr algn="ctr">
              <a:lnSpc>
                <a:spcPts val="4310"/>
              </a:lnSpc>
              <a:spcBef>
                <a:spcPct val="0"/>
              </a:spcBef>
            </a:pPr>
            <a:r>
              <a:rPr lang="en-US" sz="4144" b="1">
                <a:solidFill>
                  <a:srgbClr val="FFFFFF"/>
                </a:solidFill>
                <a:latin typeface="Agrandir Bold"/>
                <a:ea typeface="Agrandir Bold"/>
                <a:cs typeface="Agrandir Bold"/>
                <a:sym typeface="Agrandir Bold"/>
              </a:rPr>
              <a:t> SEABORN</a:t>
            </a:r>
          </a:p>
        </p:txBody>
      </p:sp>
      <p:sp>
        <p:nvSpPr>
          <p:cNvPr id="43" name="TextBox 43"/>
          <p:cNvSpPr txBox="1"/>
          <p:nvPr/>
        </p:nvSpPr>
        <p:spPr>
          <a:xfrm>
            <a:off x="11270143" y="2717903"/>
            <a:ext cx="2631828" cy="684301"/>
          </a:xfrm>
          <a:prstGeom prst="rect">
            <a:avLst/>
          </a:prstGeom>
        </p:spPr>
        <p:txBody>
          <a:bodyPr lIns="0" tIns="0" rIns="0" bIns="0" rtlCol="0" anchor="t">
            <a:spAutoFit/>
          </a:bodyPr>
          <a:lstStyle/>
          <a:p>
            <a:pPr algn="ctr">
              <a:lnSpc>
                <a:spcPts val="4310"/>
              </a:lnSpc>
              <a:spcBef>
                <a:spcPct val="0"/>
              </a:spcBef>
            </a:pPr>
            <a:r>
              <a:rPr lang="en-US" sz="4144" b="1">
                <a:solidFill>
                  <a:srgbClr val="FFFFFF"/>
                </a:solidFill>
                <a:latin typeface="Agrandir Bold"/>
                <a:ea typeface="Agrandir Bold"/>
                <a:cs typeface="Agrandir Bold"/>
                <a:sym typeface="Agrandir Bold"/>
              </a:rPr>
              <a:t>PYTHON</a:t>
            </a:r>
          </a:p>
        </p:txBody>
      </p:sp>
      <p:sp>
        <p:nvSpPr>
          <p:cNvPr id="44" name="TextBox 44"/>
          <p:cNvSpPr txBox="1"/>
          <p:nvPr/>
        </p:nvSpPr>
        <p:spPr>
          <a:xfrm>
            <a:off x="10375542" y="3614311"/>
            <a:ext cx="6362768" cy="1197935"/>
          </a:xfrm>
          <a:prstGeom prst="rect">
            <a:avLst/>
          </a:prstGeom>
        </p:spPr>
        <p:txBody>
          <a:bodyPr lIns="0" tIns="0" rIns="0" bIns="0" rtlCol="0" anchor="t">
            <a:spAutoFit/>
          </a:bodyPr>
          <a:lstStyle/>
          <a:p>
            <a:pPr algn="l">
              <a:lnSpc>
                <a:spcPts val="3038"/>
              </a:lnSpc>
            </a:pPr>
            <a:r>
              <a:rPr lang="en-US" sz="2267">
                <a:solidFill>
                  <a:srgbClr val="050056"/>
                </a:solidFill>
                <a:latin typeface="Agrandir"/>
                <a:ea typeface="Agrandir"/>
                <a:cs typeface="Agrandir"/>
                <a:sym typeface="Agrandir"/>
              </a:rPr>
              <a:t>Python is used because it is simple and has powerful libraries for machine learning and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3332" y="1472252"/>
            <a:ext cx="3333183" cy="1418511"/>
          </a:xfrm>
          <a:custGeom>
            <a:avLst/>
            <a:gdLst/>
            <a:ahLst/>
            <a:cxnLst/>
            <a:rect l="l" t="t" r="r" b="b"/>
            <a:pathLst>
              <a:path w="3333183" h="1418511">
                <a:moveTo>
                  <a:pt x="0" y="0"/>
                </a:moveTo>
                <a:lnTo>
                  <a:pt x="3333184" y="0"/>
                </a:lnTo>
                <a:lnTo>
                  <a:pt x="3333184" y="1418511"/>
                </a:lnTo>
                <a:lnTo>
                  <a:pt x="0" y="1418511"/>
                </a:lnTo>
                <a:lnTo>
                  <a:pt x="0" y="0"/>
                </a:lnTo>
                <a:close/>
              </a:path>
            </a:pathLst>
          </a:custGeom>
          <a:blipFill>
            <a:blip r:embed="rId2"/>
            <a:stretch>
              <a:fillRect/>
            </a:stretch>
          </a:blipFill>
        </p:spPr>
      </p:sp>
      <p:sp>
        <p:nvSpPr>
          <p:cNvPr id="3" name="TextBox 3"/>
          <p:cNvSpPr txBox="1"/>
          <p:nvPr/>
        </p:nvSpPr>
        <p:spPr>
          <a:xfrm>
            <a:off x="5017864" y="1748708"/>
            <a:ext cx="3067826" cy="1466850"/>
          </a:xfrm>
          <a:prstGeom prst="rect">
            <a:avLst/>
          </a:prstGeom>
        </p:spPr>
        <p:txBody>
          <a:bodyPr wrap="square" lIns="0" tIns="0" rIns="0" bIns="0" rtlCol="0" anchor="t">
            <a:spAutoFit/>
          </a:bodyPr>
          <a:lstStyle/>
          <a:p>
            <a:pPr algn="ctr">
              <a:lnSpc>
                <a:spcPts val="3736"/>
              </a:lnSpc>
              <a:spcBef>
                <a:spcPct val="0"/>
              </a:spcBef>
            </a:pPr>
            <a:r>
              <a:rPr lang="en-US" sz="3592" b="1" dirty="0">
                <a:solidFill>
                  <a:srgbClr val="FFFFFF"/>
                </a:solidFill>
                <a:latin typeface="Agrandir Bold"/>
                <a:ea typeface="Agrandir Bold"/>
                <a:cs typeface="Agrandir Bold"/>
                <a:sym typeface="Agrandir Bold"/>
              </a:rPr>
              <a:t>IMPORTING</a:t>
            </a:r>
          </a:p>
          <a:p>
            <a:pPr algn="ctr">
              <a:lnSpc>
                <a:spcPts val="3736"/>
              </a:lnSpc>
              <a:spcBef>
                <a:spcPct val="0"/>
              </a:spcBef>
            </a:pPr>
            <a:r>
              <a:rPr lang="en-US" sz="3592" b="1" dirty="0">
                <a:solidFill>
                  <a:srgbClr val="FFFFFF"/>
                </a:solidFill>
                <a:latin typeface="Agrandir Bold"/>
                <a:ea typeface="Agrandir Bold"/>
                <a:cs typeface="Agrandir Bold"/>
                <a:sym typeface="Agrandir Bold"/>
              </a:rPr>
              <a:t>LIBRARIES</a:t>
            </a:r>
          </a:p>
          <a:p>
            <a:pPr algn="ctr">
              <a:lnSpc>
                <a:spcPts val="3736"/>
              </a:lnSpc>
              <a:spcBef>
                <a:spcPct val="0"/>
              </a:spcBef>
            </a:pPr>
            <a:endParaRPr lang="en-US" sz="3592" b="1" dirty="0">
              <a:solidFill>
                <a:srgbClr val="FFFFFF"/>
              </a:solidFill>
              <a:latin typeface="Agrandir Bold"/>
              <a:ea typeface="Agrandir Bold"/>
              <a:cs typeface="Agrandir Bold"/>
              <a:sym typeface="Agrandir Bold"/>
            </a:endParaRPr>
          </a:p>
        </p:txBody>
      </p:sp>
      <p:sp>
        <p:nvSpPr>
          <p:cNvPr id="4" name="Freeform 4"/>
          <p:cNvSpPr/>
          <p:nvPr/>
        </p:nvSpPr>
        <p:spPr>
          <a:xfrm>
            <a:off x="9209569" y="1464079"/>
            <a:ext cx="3245995" cy="1381406"/>
          </a:xfrm>
          <a:custGeom>
            <a:avLst/>
            <a:gdLst/>
            <a:ahLst/>
            <a:cxnLst/>
            <a:rect l="l" t="t" r="r" b="b"/>
            <a:pathLst>
              <a:path w="3245995" h="1381406">
                <a:moveTo>
                  <a:pt x="0" y="0"/>
                </a:moveTo>
                <a:lnTo>
                  <a:pt x="3245995" y="0"/>
                </a:lnTo>
                <a:lnTo>
                  <a:pt x="3245995" y="1381406"/>
                </a:lnTo>
                <a:lnTo>
                  <a:pt x="0" y="1381406"/>
                </a:lnTo>
                <a:lnTo>
                  <a:pt x="0" y="0"/>
                </a:lnTo>
                <a:close/>
              </a:path>
            </a:pathLst>
          </a:custGeom>
          <a:blipFill>
            <a:blip r:embed="rId2"/>
            <a:stretch>
              <a:fillRect/>
            </a:stretch>
          </a:blipFill>
        </p:spPr>
      </p:sp>
      <p:sp>
        <p:nvSpPr>
          <p:cNvPr id="5" name="Freeform 5"/>
          <p:cNvSpPr/>
          <p:nvPr/>
        </p:nvSpPr>
        <p:spPr>
          <a:xfrm>
            <a:off x="4856639" y="1495931"/>
            <a:ext cx="3426829" cy="1439222"/>
          </a:xfrm>
          <a:custGeom>
            <a:avLst/>
            <a:gdLst/>
            <a:ahLst/>
            <a:cxnLst/>
            <a:rect l="l" t="t" r="r" b="b"/>
            <a:pathLst>
              <a:path w="3446942" h="1466924">
                <a:moveTo>
                  <a:pt x="0" y="0"/>
                </a:moveTo>
                <a:lnTo>
                  <a:pt x="3446941" y="0"/>
                </a:lnTo>
                <a:lnTo>
                  <a:pt x="3446941" y="1466924"/>
                </a:lnTo>
                <a:lnTo>
                  <a:pt x="0" y="1466924"/>
                </a:lnTo>
                <a:lnTo>
                  <a:pt x="0" y="0"/>
                </a:lnTo>
                <a:close/>
              </a:path>
            </a:pathLst>
          </a:custGeom>
          <a:blipFill>
            <a:blip r:embed="rId2"/>
            <a:stretch>
              <a:fillRect/>
            </a:stretch>
          </a:blipFill>
        </p:spPr>
        <p:txBody>
          <a:bodyPr/>
          <a:lstStyle/>
          <a:p>
            <a:endParaRPr lang="en-IN" dirty="0"/>
          </a:p>
        </p:txBody>
      </p:sp>
      <p:sp>
        <p:nvSpPr>
          <p:cNvPr id="6" name="Freeform 6"/>
          <p:cNvSpPr/>
          <p:nvPr/>
        </p:nvSpPr>
        <p:spPr>
          <a:xfrm>
            <a:off x="3556516" y="1861694"/>
            <a:ext cx="1545492" cy="544671"/>
          </a:xfrm>
          <a:custGeom>
            <a:avLst/>
            <a:gdLst/>
            <a:ahLst/>
            <a:cxnLst/>
            <a:rect l="l" t="t" r="r" b="b"/>
            <a:pathLst>
              <a:path w="1545492" h="544671">
                <a:moveTo>
                  <a:pt x="0" y="0"/>
                </a:moveTo>
                <a:lnTo>
                  <a:pt x="1545492" y="0"/>
                </a:lnTo>
                <a:lnTo>
                  <a:pt x="1545492" y="544672"/>
                </a:lnTo>
                <a:lnTo>
                  <a:pt x="0" y="544672"/>
                </a:lnTo>
                <a:lnTo>
                  <a:pt x="0" y="0"/>
                </a:lnTo>
                <a:close/>
              </a:path>
            </a:pathLst>
          </a:custGeom>
          <a:blipFill>
            <a:blip r:embed="rId3"/>
            <a:stretch>
              <a:fillRect l="-56736"/>
            </a:stretch>
          </a:blipFill>
        </p:spPr>
      </p:sp>
      <p:sp>
        <p:nvSpPr>
          <p:cNvPr id="7" name="Freeform 7"/>
          <p:cNvSpPr/>
          <p:nvPr/>
        </p:nvSpPr>
        <p:spPr>
          <a:xfrm>
            <a:off x="8262720" y="2051953"/>
            <a:ext cx="1033774" cy="414037"/>
          </a:xfrm>
          <a:custGeom>
            <a:avLst/>
            <a:gdLst/>
            <a:ahLst/>
            <a:cxnLst/>
            <a:rect l="l" t="t" r="r" b="b"/>
            <a:pathLst>
              <a:path w="1033774" h="414037">
                <a:moveTo>
                  <a:pt x="0" y="0"/>
                </a:moveTo>
                <a:lnTo>
                  <a:pt x="1033774" y="0"/>
                </a:lnTo>
                <a:lnTo>
                  <a:pt x="1033774" y="414036"/>
                </a:lnTo>
                <a:lnTo>
                  <a:pt x="0" y="414036"/>
                </a:lnTo>
                <a:lnTo>
                  <a:pt x="0" y="0"/>
                </a:lnTo>
                <a:close/>
              </a:path>
            </a:pathLst>
          </a:custGeom>
          <a:blipFill>
            <a:blip r:embed="rId3"/>
            <a:stretch>
              <a:fillRect l="-134321" t="-31551"/>
            </a:stretch>
          </a:blipFill>
        </p:spPr>
      </p:sp>
      <p:sp>
        <p:nvSpPr>
          <p:cNvPr id="8" name="Freeform 8"/>
          <p:cNvSpPr/>
          <p:nvPr/>
        </p:nvSpPr>
        <p:spPr>
          <a:xfrm>
            <a:off x="10813621" y="8049041"/>
            <a:ext cx="3256216" cy="1385756"/>
          </a:xfrm>
          <a:custGeom>
            <a:avLst/>
            <a:gdLst/>
            <a:ahLst/>
            <a:cxnLst/>
            <a:rect l="l" t="t" r="r" b="b"/>
            <a:pathLst>
              <a:path w="3256216" h="1385756">
                <a:moveTo>
                  <a:pt x="0" y="0"/>
                </a:moveTo>
                <a:lnTo>
                  <a:pt x="3256216" y="0"/>
                </a:lnTo>
                <a:lnTo>
                  <a:pt x="3256216" y="1385756"/>
                </a:lnTo>
                <a:lnTo>
                  <a:pt x="0" y="1385756"/>
                </a:lnTo>
                <a:lnTo>
                  <a:pt x="0" y="0"/>
                </a:lnTo>
                <a:close/>
              </a:path>
            </a:pathLst>
          </a:custGeom>
          <a:blipFill>
            <a:blip r:embed="rId2"/>
            <a:stretch>
              <a:fillRect/>
            </a:stretch>
          </a:blipFill>
        </p:spPr>
      </p:sp>
      <p:sp>
        <p:nvSpPr>
          <p:cNvPr id="9" name="Freeform 9"/>
          <p:cNvSpPr/>
          <p:nvPr/>
        </p:nvSpPr>
        <p:spPr>
          <a:xfrm>
            <a:off x="6610736" y="8093599"/>
            <a:ext cx="3256216" cy="1385756"/>
          </a:xfrm>
          <a:custGeom>
            <a:avLst/>
            <a:gdLst/>
            <a:ahLst/>
            <a:cxnLst/>
            <a:rect l="l" t="t" r="r" b="b"/>
            <a:pathLst>
              <a:path w="3256216" h="1385756">
                <a:moveTo>
                  <a:pt x="0" y="0"/>
                </a:moveTo>
                <a:lnTo>
                  <a:pt x="3256215" y="0"/>
                </a:lnTo>
                <a:lnTo>
                  <a:pt x="3256215" y="1385756"/>
                </a:lnTo>
                <a:lnTo>
                  <a:pt x="0" y="1385756"/>
                </a:lnTo>
                <a:lnTo>
                  <a:pt x="0" y="0"/>
                </a:lnTo>
                <a:close/>
              </a:path>
            </a:pathLst>
          </a:custGeom>
          <a:blipFill>
            <a:blip r:embed="rId2"/>
            <a:stretch>
              <a:fillRect/>
            </a:stretch>
          </a:blipFill>
        </p:spPr>
      </p:sp>
      <p:sp>
        <p:nvSpPr>
          <p:cNvPr id="10" name="Freeform 10"/>
          <p:cNvSpPr/>
          <p:nvPr/>
        </p:nvSpPr>
        <p:spPr>
          <a:xfrm>
            <a:off x="13553975" y="5021594"/>
            <a:ext cx="4274528" cy="1563987"/>
          </a:xfrm>
          <a:custGeom>
            <a:avLst/>
            <a:gdLst/>
            <a:ahLst/>
            <a:cxnLst/>
            <a:rect l="l" t="t" r="r" b="b"/>
            <a:pathLst>
              <a:path w="4274528" h="1563987">
                <a:moveTo>
                  <a:pt x="0" y="0"/>
                </a:moveTo>
                <a:lnTo>
                  <a:pt x="4274528" y="0"/>
                </a:lnTo>
                <a:lnTo>
                  <a:pt x="4274528" y="1563988"/>
                </a:lnTo>
                <a:lnTo>
                  <a:pt x="0" y="1563988"/>
                </a:lnTo>
                <a:lnTo>
                  <a:pt x="0" y="0"/>
                </a:lnTo>
                <a:close/>
              </a:path>
            </a:pathLst>
          </a:custGeom>
          <a:blipFill>
            <a:blip r:embed="rId4"/>
            <a:stretch>
              <a:fillRect/>
            </a:stretch>
          </a:blipFill>
        </p:spPr>
      </p:sp>
      <p:sp>
        <p:nvSpPr>
          <p:cNvPr id="11" name="Freeform 11"/>
          <p:cNvSpPr/>
          <p:nvPr/>
        </p:nvSpPr>
        <p:spPr>
          <a:xfrm>
            <a:off x="13212916" y="3296524"/>
            <a:ext cx="4615587" cy="858295"/>
          </a:xfrm>
          <a:custGeom>
            <a:avLst/>
            <a:gdLst/>
            <a:ahLst/>
            <a:cxnLst/>
            <a:rect l="l" t="t" r="r" b="b"/>
            <a:pathLst>
              <a:path w="4615587" h="858295">
                <a:moveTo>
                  <a:pt x="0" y="0"/>
                </a:moveTo>
                <a:lnTo>
                  <a:pt x="4615587" y="0"/>
                </a:lnTo>
                <a:lnTo>
                  <a:pt x="4615587" y="858295"/>
                </a:lnTo>
                <a:lnTo>
                  <a:pt x="0" y="858295"/>
                </a:lnTo>
                <a:lnTo>
                  <a:pt x="0" y="0"/>
                </a:lnTo>
                <a:close/>
              </a:path>
            </a:pathLst>
          </a:custGeom>
          <a:blipFill>
            <a:blip r:embed="rId5"/>
            <a:stretch>
              <a:fillRect/>
            </a:stretch>
          </a:blipFill>
        </p:spPr>
      </p:sp>
      <p:sp>
        <p:nvSpPr>
          <p:cNvPr id="12" name="Freeform 12"/>
          <p:cNvSpPr/>
          <p:nvPr/>
        </p:nvSpPr>
        <p:spPr>
          <a:xfrm>
            <a:off x="1458972" y="8049041"/>
            <a:ext cx="4030966" cy="1474872"/>
          </a:xfrm>
          <a:custGeom>
            <a:avLst/>
            <a:gdLst/>
            <a:ahLst/>
            <a:cxnLst/>
            <a:rect l="l" t="t" r="r" b="b"/>
            <a:pathLst>
              <a:path w="4030966" h="1474872">
                <a:moveTo>
                  <a:pt x="0" y="0"/>
                </a:moveTo>
                <a:lnTo>
                  <a:pt x="4030966" y="0"/>
                </a:lnTo>
                <a:lnTo>
                  <a:pt x="4030966" y="1474872"/>
                </a:lnTo>
                <a:lnTo>
                  <a:pt x="0" y="1474872"/>
                </a:lnTo>
                <a:lnTo>
                  <a:pt x="0" y="0"/>
                </a:lnTo>
                <a:close/>
              </a:path>
            </a:pathLst>
          </a:custGeom>
          <a:blipFill>
            <a:blip r:embed="rId4"/>
            <a:stretch>
              <a:fillRect/>
            </a:stretch>
          </a:blipFill>
        </p:spPr>
      </p:sp>
      <p:sp>
        <p:nvSpPr>
          <p:cNvPr id="13" name="Freeform 13"/>
          <p:cNvSpPr/>
          <p:nvPr/>
        </p:nvSpPr>
        <p:spPr>
          <a:xfrm rot="-10800000">
            <a:off x="9688549" y="8506784"/>
            <a:ext cx="1125072" cy="544671"/>
          </a:xfrm>
          <a:custGeom>
            <a:avLst/>
            <a:gdLst/>
            <a:ahLst/>
            <a:cxnLst/>
            <a:rect l="l" t="t" r="r" b="b"/>
            <a:pathLst>
              <a:path w="1125072" h="544671">
                <a:moveTo>
                  <a:pt x="0" y="0"/>
                </a:moveTo>
                <a:lnTo>
                  <a:pt x="1125072" y="0"/>
                </a:lnTo>
                <a:lnTo>
                  <a:pt x="1125072" y="544672"/>
                </a:lnTo>
                <a:lnTo>
                  <a:pt x="0" y="544672"/>
                </a:lnTo>
                <a:lnTo>
                  <a:pt x="0" y="0"/>
                </a:lnTo>
                <a:close/>
              </a:path>
            </a:pathLst>
          </a:custGeom>
          <a:blipFill>
            <a:blip r:embed="rId3"/>
            <a:stretch>
              <a:fillRect l="-115306"/>
            </a:stretch>
          </a:blipFill>
        </p:spPr>
      </p:sp>
      <p:sp>
        <p:nvSpPr>
          <p:cNvPr id="14" name="Freeform 14"/>
          <p:cNvSpPr/>
          <p:nvPr/>
        </p:nvSpPr>
        <p:spPr>
          <a:xfrm rot="-10800000">
            <a:off x="13934122" y="8459838"/>
            <a:ext cx="1545492" cy="544671"/>
          </a:xfrm>
          <a:custGeom>
            <a:avLst/>
            <a:gdLst/>
            <a:ahLst/>
            <a:cxnLst/>
            <a:rect l="l" t="t" r="r" b="b"/>
            <a:pathLst>
              <a:path w="1545492" h="544671">
                <a:moveTo>
                  <a:pt x="0" y="0"/>
                </a:moveTo>
                <a:lnTo>
                  <a:pt x="1545492" y="0"/>
                </a:lnTo>
                <a:lnTo>
                  <a:pt x="1545492" y="544672"/>
                </a:lnTo>
                <a:lnTo>
                  <a:pt x="0" y="544672"/>
                </a:lnTo>
                <a:lnTo>
                  <a:pt x="0" y="0"/>
                </a:lnTo>
                <a:close/>
              </a:path>
            </a:pathLst>
          </a:custGeom>
          <a:blipFill>
            <a:blip r:embed="rId3"/>
            <a:stretch>
              <a:fillRect l="-56736"/>
            </a:stretch>
          </a:blipFill>
        </p:spPr>
      </p:sp>
      <p:sp>
        <p:nvSpPr>
          <p:cNvPr id="15" name="Freeform 15"/>
          <p:cNvSpPr/>
          <p:nvPr/>
        </p:nvSpPr>
        <p:spPr>
          <a:xfrm rot="5400000">
            <a:off x="14938868" y="4341808"/>
            <a:ext cx="917988" cy="544011"/>
          </a:xfrm>
          <a:custGeom>
            <a:avLst/>
            <a:gdLst/>
            <a:ahLst/>
            <a:cxnLst/>
            <a:rect l="l" t="t" r="r" b="b"/>
            <a:pathLst>
              <a:path w="917988" h="544011">
                <a:moveTo>
                  <a:pt x="0" y="0"/>
                </a:moveTo>
                <a:lnTo>
                  <a:pt x="917989" y="0"/>
                </a:lnTo>
                <a:lnTo>
                  <a:pt x="917989" y="544011"/>
                </a:lnTo>
                <a:lnTo>
                  <a:pt x="0" y="544011"/>
                </a:lnTo>
                <a:lnTo>
                  <a:pt x="0" y="0"/>
                </a:lnTo>
                <a:close/>
              </a:path>
            </a:pathLst>
          </a:custGeom>
          <a:blipFill>
            <a:blip r:embed="rId3"/>
            <a:stretch>
              <a:fillRect l="-163876" t="-121"/>
            </a:stretch>
          </a:blipFill>
        </p:spPr>
      </p:sp>
      <p:sp>
        <p:nvSpPr>
          <p:cNvPr id="16" name="Freeform 16"/>
          <p:cNvSpPr/>
          <p:nvPr/>
        </p:nvSpPr>
        <p:spPr>
          <a:xfrm rot="5400000">
            <a:off x="14585583" y="7224997"/>
            <a:ext cx="1870252" cy="485131"/>
          </a:xfrm>
          <a:custGeom>
            <a:avLst/>
            <a:gdLst/>
            <a:ahLst/>
            <a:cxnLst/>
            <a:rect l="l" t="t" r="r" b="b"/>
            <a:pathLst>
              <a:path w="1870252" h="485131">
                <a:moveTo>
                  <a:pt x="0" y="0"/>
                </a:moveTo>
                <a:lnTo>
                  <a:pt x="1870253" y="0"/>
                </a:lnTo>
                <a:lnTo>
                  <a:pt x="1870253" y="485131"/>
                </a:lnTo>
                <a:lnTo>
                  <a:pt x="0" y="485131"/>
                </a:lnTo>
                <a:lnTo>
                  <a:pt x="0" y="0"/>
                </a:lnTo>
                <a:close/>
              </a:path>
            </a:pathLst>
          </a:custGeom>
          <a:blipFill>
            <a:blip r:embed="rId3"/>
            <a:stretch>
              <a:fillRect l="-333" r="-29186" b="-12272"/>
            </a:stretch>
          </a:blipFill>
        </p:spPr>
      </p:sp>
      <p:sp>
        <p:nvSpPr>
          <p:cNvPr id="17" name="Freeform 17"/>
          <p:cNvSpPr/>
          <p:nvPr/>
        </p:nvSpPr>
        <p:spPr>
          <a:xfrm rot="5400000">
            <a:off x="14585583" y="7608785"/>
            <a:ext cx="1870252" cy="485131"/>
          </a:xfrm>
          <a:custGeom>
            <a:avLst/>
            <a:gdLst/>
            <a:ahLst/>
            <a:cxnLst/>
            <a:rect l="l" t="t" r="r" b="b"/>
            <a:pathLst>
              <a:path w="1870252" h="485131">
                <a:moveTo>
                  <a:pt x="0" y="0"/>
                </a:moveTo>
                <a:lnTo>
                  <a:pt x="1870253" y="0"/>
                </a:lnTo>
                <a:lnTo>
                  <a:pt x="1870253" y="485131"/>
                </a:lnTo>
                <a:lnTo>
                  <a:pt x="0" y="485131"/>
                </a:lnTo>
                <a:lnTo>
                  <a:pt x="0" y="0"/>
                </a:lnTo>
                <a:close/>
              </a:path>
            </a:pathLst>
          </a:custGeom>
          <a:blipFill>
            <a:blip r:embed="rId3"/>
            <a:stretch>
              <a:fillRect l="-333" r="-29186" b="-12272"/>
            </a:stretch>
          </a:blipFill>
        </p:spPr>
      </p:sp>
      <p:sp>
        <p:nvSpPr>
          <p:cNvPr id="18" name="Freeform 18"/>
          <p:cNvSpPr/>
          <p:nvPr/>
        </p:nvSpPr>
        <p:spPr>
          <a:xfrm rot="-10800000">
            <a:off x="5485663" y="8506784"/>
            <a:ext cx="1125072" cy="544671"/>
          </a:xfrm>
          <a:custGeom>
            <a:avLst/>
            <a:gdLst/>
            <a:ahLst/>
            <a:cxnLst/>
            <a:rect l="l" t="t" r="r" b="b"/>
            <a:pathLst>
              <a:path w="1125072" h="544671">
                <a:moveTo>
                  <a:pt x="0" y="0"/>
                </a:moveTo>
                <a:lnTo>
                  <a:pt x="1125073" y="0"/>
                </a:lnTo>
                <a:lnTo>
                  <a:pt x="1125073" y="544672"/>
                </a:lnTo>
                <a:lnTo>
                  <a:pt x="0" y="544672"/>
                </a:lnTo>
                <a:lnTo>
                  <a:pt x="0" y="0"/>
                </a:lnTo>
                <a:close/>
              </a:path>
            </a:pathLst>
          </a:custGeom>
          <a:blipFill>
            <a:blip r:embed="rId3"/>
            <a:stretch>
              <a:fillRect l="-115306"/>
            </a:stretch>
          </a:blipFill>
        </p:spPr>
      </p:sp>
      <p:sp>
        <p:nvSpPr>
          <p:cNvPr id="19" name="Freeform 19"/>
          <p:cNvSpPr/>
          <p:nvPr/>
        </p:nvSpPr>
        <p:spPr>
          <a:xfrm>
            <a:off x="11141330" y="5973754"/>
            <a:ext cx="2412645" cy="47625"/>
          </a:xfrm>
          <a:custGeom>
            <a:avLst/>
            <a:gdLst/>
            <a:ahLst/>
            <a:cxnLst/>
            <a:rect l="l" t="t" r="r" b="b"/>
            <a:pathLst>
              <a:path w="2412645" h="47625">
                <a:moveTo>
                  <a:pt x="0" y="0"/>
                </a:moveTo>
                <a:lnTo>
                  <a:pt x="2412645" y="0"/>
                </a:lnTo>
                <a:lnTo>
                  <a:pt x="2412645" y="47625"/>
                </a:lnTo>
                <a:lnTo>
                  <a:pt x="0" y="47625"/>
                </a:lnTo>
                <a:lnTo>
                  <a:pt x="0" y="0"/>
                </a:lnTo>
                <a:close/>
              </a:path>
            </a:pathLst>
          </a:custGeom>
          <a:blipFill>
            <a:blip r:embed="rId6"/>
            <a:stretch>
              <a:fillRect l="-700824" t="-219202" r="-104022" b="-101981"/>
            </a:stretch>
          </a:blipFill>
        </p:spPr>
      </p:sp>
      <p:sp>
        <p:nvSpPr>
          <p:cNvPr id="20" name="TextBox 20"/>
          <p:cNvSpPr txBox="1"/>
          <p:nvPr/>
        </p:nvSpPr>
        <p:spPr>
          <a:xfrm>
            <a:off x="497389" y="1651653"/>
            <a:ext cx="2785069" cy="1012083"/>
          </a:xfrm>
          <a:prstGeom prst="rect">
            <a:avLst/>
          </a:prstGeom>
        </p:spPr>
        <p:txBody>
          <a:bodyPr lIns="0" tIns="0" rIns="0" bIns="0" rtlCol="0" anchor="t">
            <a:spAutoFit/>
          </a:bodyPr>
          <a:lstStyle/>
          <a:p>
            <a:pPr algn="ctr">
              <a:lnSpc>
                <a:spcPts val="3545"/>
              </a:lnSpc>
              <a:spcBef>
                <a:spcPct val="0"/>
              </a:spcBef>
            </a:pPr>
            <a:r>
              <a:rPr lang="en-US" sz="3409" b="1">
                <a:solidFill>
                  <a:srgbClr val="FFFFFF"/>
                </a:solidFill>
                <a:latin typeface="Agrandir Bold"/>
                <a:ea typeface="Agrandir Bold"/>
                <a:cs typeface="Agrandir Bold"/>
                <a:sym typeface="Agrandir Bold"/>
              </a:rPr>
              <a:t>COLLECT THE DATA </a:t>
            </a:r>
          </a:p>
        </p:txBody>
      </p:sp>
      <p:sp>
        <p:nvSpPr>
          <p:cNvPr id="21" name="TextBox 21"/>
          <p:cNvSpPr txBox="1"/>
          <p:nvPr/>
        </p:nvSpPr>
        <p:spPr>
          <a:xfrm>
            <a:off x="9320371" y="1603589"/>
            <a:ext cx="2890523" cy="1054760"/>
          </a:xfrm>
          <a:prstGeom prst="rect">
            <a:avLst/>
          </a:prstGeom>
        </p:spPr>
        <p:txBody>
          <a:bodyPr lIns="0" tIns="0" rIns="0" bIns="0" rtlCol="0" anchor="t">
            <a:spAutoFit/>
          </a:bodyPr>
          <a:lstStyle/>
          <a:p>
            <a:pPr algn="ctr">
              <a:lnSpc>
                <a:spcPts val="3696"/>
              </a:lnSpc>
              <a:spcBef>
                <a:spcPct val="0"/>
              </a:spcBef>
            </a:pPr>
            <a:r>
              <a:rPr lang="en-US" sz="3553" b="1">
                <a:solidFill>
                  <a:srgbClr val="FFFFFF"/>
                </a:solidFill>
                <a:latin typeface="Agrandir Bold"/>
                <a:ea typeface="Agrandir Bold"/>
                <a:cs typeface="Agrandir Bold"/>
                <a:sym typeface="Agrandir Bold"/>
              </a:rPr>
              <a:t>EDA ON DATASET</a:t>
            </a:r>
          </a:p>
        </p:txBody>
      </p:sp>
      <p:sp>
        <p:nvSpPr>
          <p:cNvPr id="22" name="TextBox 22"/>
          <p:cNvSpPr txBox="1"/>
          <p:nvPr/>
        </p:nvSpPr>
        <p:spPr>
          <a:xfrm>
            <a:off x="13212916" y="3476676"/>
            <a:ext cx="4615587" cy="469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TRAIN – TEST SPLIT</a:t>
            </a:r>
          </a:p>
        </p:txBody>
      </p:sp>
      <p:sp>
        <p:nvSpPr>
          <p:cNvPr id="23" name="TextBox 23"/>
          <p:cNvSpPr txBox="1"/>
          <p:nvPr/>
        </p:nvSpPr>
        <p:spPr>
          <a:xfrm>
            <a:off x="13553975" y="5247874"/>
            <a:ext cx="4274528" cy="1231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APLLY DIFFERENT CLASSIFICATION MODELS </a:t>
            </a:r>
          </a:p>
        </p:txBody>
      </p:sp>
      <p:sp>
        <p:nvSpPr>
          <p:cNvPr id="24" name="TextBox 24"/>
          <p:cNvSpPr txBox="1"/>
          <p:nvPr/>
        </p:nvSpPr>
        <p:spPr>
          <a:xfrm>
            <a:off x="11181942" y="8492923"/>
            <a:ext cx="2372033" cy="399597"/>
          </a:xfrm>
          <a:prstGeom prst="rect">
            <a:avLst/>
          </a:prstGeom>
        </p:spPr>
        <p:txBody>
          <a:bodyPr wrap="square" lIns="0" tIns="0" rIns="0" bIns="0" rtlCol="0" anchor="t">
            <a:spAutoFit/>
          </a:bodyPr>
          <a:lstStyle/>
          <a:p>
            <a:pPr algn="ctr">
              <a:lnSpc>
                <a:spcPts val="3062"/>
              </a:lnSpc>
              <a:spcBef>
                <a:spcPct val="0"/>
              </a:spcBef>
            </a:pPr>
            <a:r>
              <a:rPr lang="en-US" sz="2944" b="1" dirty="0">
                <a:solidFill>
                  <a:srgbClr val="FFFFFF"/>
                </a:solidFill>
                <a:latin typeface="Agrandir Bold"/>
                <a:ea typeface="Agrandir Bold"/>
                <a:cs typeface="Agrandir Bold"/>
                <a:sym typeface="Agrandir Bold"/>
              </a:rPr>
              <a:t>ACCURACY</a:t>
            </a:r>
          </a:p>
        </p:txBody>
      </p:sp>
      <p:sp>
        <p:nvSpPr>
          <p:cNvPr id="25" name="TextBox 25"/>
          <p:cNvSpPr txBox="1"/>
          <p:nvPr/>
        </p:nvSpPr>
        <p:spPr>
          <a:xfrm>
            <a:off x="6880179" y="8478210"/>
            <a:ext cx="2610230" cy="402798"/>
          </a:xfrm>
          <a:prstGeom prst="rect">
            <a:avLst/>
          </a:prstGeom>
        </p:spPr>
        <p:txBody>
          <a:bodyPr wrap="square" lIns="0" tIns="0" rIns="0" bIns="0" rtlCol="0" anchor="t">
            <a:spAutoFit/>
          </a:bodyPr>
          <a:lstStyle/>
          <a:p>
            <a:pPr algn="ctr">
              <a:lnSpc>
                <a:spcPts val="3062"/>
              </a:lnSpc>
              <a:spcBef>
                <a:spcPct val="0"/>
              </a:spcBef>
            </a:pPr>
            <a:r>
              <a:rPr lang="en-US" sz="2944" b="1" dirty="0">
                <a:solidFill>
                  <a:srgbClr val="FFFFFF"/>
                </a:solidFill>
                <a:latin typeface="Agrandir Bold"/>
                <a:ea typeface="Agrandir Bold"/>
                <a:cs typeface="Agrandir Bold"/>
                <a:sym typeface="Agrandir Bold"/>
              </a:rPr>
              <a:t>PREDICTION</a:t>
            </a:r>
          </a:p>
        </p:txBody>
      </p:sp>
      <p:sp>
        <p:nvSpPr>
          <p:cNvPr id="26" name="TextBox 26"/>
          <p:cNvSpPr txBox="1"/>
          <p:nvPr/>
        </p:nvSpPr>
        <p:spPr>
          <a:xfrm>
            <a:off x="1458972" y="8339624"/>
            <a:ext cx="3757250" cy="797141"/>
          </a:xfrm>
          <a:prstGeom prst="rect">
            <a:avLst/>
          </a:prstGeom>
        </p:spPr>
        <p:txBody>
          <a:bodyPr wrap="square" lIns="0" tIns="0" rIns="0" bIns="0" rtlCol="0" anchor="t">
            <a:spAutoFit/>
          </a:bodyPr>
          <a:lstStyle/>
          <a:p>
            <a:pPr algn="ctr">
              <a:lnSpc>
                <a:spcPts val="3062"/>
              </a:lnSpc>
            </a:pPr>
            <a:r>
              <a:rPr lang="en-US" sz="2944" b="1" dirty="0">
                <a:solidFill>
                  <a:srgbClr val="FFFFFF"/>
                </a:solidFill>
                <a:latin typeface="Agrandir Bold"/>
                <a:ea typeface="Agrandir Bold"/>
                <a:cs typeface="Agrandir Bold"/>
                <a:sym typeface="Agrandir Bold"/>
              </a:rPr>
              <a:t>FINAL MODEL</a:t>
            </a:r>
          </a:p>
          <a:p>
            <a:pPr algn="ctr">
              <a:lnSpc>
                <a:spcPts val="3062"/>
              </a:lnSpc>
              <a:spcBef>
                <a:spcPct val="0"/>
              </a:spcBef>
            </a:pPr>
            <a:r>
              <a:rPr lang="en-US" sz="2944" b="1" dirty="0">
                <a:solidFill>
                  <a:srgbClr val="FFFFFF"/>
                </a:solidFill>
                <a:latin typeface="Agrandir Bold"/>
                <a:ea typeface="Agrandir Bold"/>
                <a:cs typeface="Agrandir Bold"/>
                <a:sym typeface="Agrandir Bold"/>
              </a:rPr>
              <a:t> IMPLEMENTATION</a:t>
            </a:r>
          </a:p>
        </p:txBody>
      </p:sp>
      <p:sp>
        <p:nvSpPr>
          <p:cNvPr id="27" name="Freeform 27"/>
          <p:cNvSpPr/>
          <p:nvPr/>
        </p:nvSpPr>
        <p:spPr>
          <a:xfrm rot="5400000">
            <a:off x="9185884" y="4772534"/>
            <a:ext cx="2412645" cy="47625"/>
          </a:xfrm>
          <a:custGeom>
            <a:avLst/>
            <a:gdLst/>
            <a:ahLst/>
            <a:cxnLst/>
            <a:rect l="l" t="t" r="r" b="b"/>
            <a:pathLst>
              <a:path w="2412645" h="47625">
                <a:moveTo>
                  <a:pt x="0" y="0"/>
                </a:moveTo>
                <a:lnTo>
                  <a:pt x="2412646" y="0"/>
                </a:lnTo>
                <a:lnTo>
                  <a:pt x="2412646" y="47625"/>
                </a:lnTo>
                <a:lnTo>
                  <a:pt x="0" y="47625"/>
                </a:lnTo>
                <a:lnTo>
                  <a:pt x="0" y="0"/>
                </a:lnTo>
                <a:close/>
              </a:path>
            </a:pathLst>
          </a:custGeom>
          <a:blipFill>
            <a:blip r:embed="rId6"/>
            <a:stretch>
              <a:fillRect l="-700824" t="-219202" r="-104022" b="-101981"/>
            </a:stretch>
          </a:blipFill>
        </p:spPr>
      </p:sp>
      <p:sp>
        <p:nvSpPr>
          <p:cNvPr id="28" name="Freeform 28"/>
          <p:cNvSpPr/>
          <p:nvPr/>
        </p:nvSpPr>
        <p:spPr>
          <a:xfrm>
            <a:off x="10368395" y="5978857"/>
            <a:ext cx="2412645" cy="47625"/>
          </a:xfrm>
          <a:custGeom>
            <a:avLst/>
            <a:gdLst/>
            <a:ahLst/>
            <a:cxnLst/>
            <a:rect l="l" t="t" r="r" b="b"/>
            <a:pathLst>
              <a:path w="2412645" h="47625">
                <a:moveTo>
                  <a:pt x="0" y="0"/>
                </a:moveTo>
                <a:lnTo>
                  <a:pt x="2412645" y="0"/>
                </a:lnTo>
                <a:lnTo>
                  <a:pt x="2412645" y="47625"/>
                </a:lnTo>
                <a:lnTo>
                  <a:pt x="0" y="47625"/>
                </a:lnTo>
                <a:lnTo>
                  <a:pt x="0" y="0"/>
                </a:lnTo>
                <a:close/>
              </a:path>
            </a:pathLst>
          </a:custGeom>
          <a:blipFill>
            <a:blip r:embed="rId6"/>
            <a:stretch>
              <a:fillRect l="-700824" t="-219202" r="-104022" b="-101981"/>
            </a:stretch>
          </a:blipFill>
        </p:spPr>
      </p:sp>
      <p:sp>
        <p:nvSpPr>
          <p:cNvPr id="29" name="Freeform 29"/>
          <p:cNvSpPr/>
          <p:nvPr/>
        </p:nvSpPr>
        <p:spPr>
          <a:xfrm>
            <a:off x="10373483" y="5021594"/>
            <a:ext cx="784299" cy="315363"/>
          </a:xfrm>
          <a:custGeom>
            <a:avLst/>
            <a:gdLst/>
            <a:ahLst/>
            <a:cxnLst/>
            <a:rect l="l" t="t" r="r" b="b"/>
            <a:pathLst>
              <a:path w="784299" h="315363">
                <a:moveTo>
                  <a:pt x="0" y="0"/>
                </a:moveTo>
                <a:lnTo>
                  <a:pt x="784299" y="0"/>
                </a:lnTo>
                <a:lnTo>
                  <a:pt x="784299" y="315363"/>
                </a:lnTo>
                <a:lnTo>
                  <a:pt x="0" y="315363"/>
                </a:lnTo>
                <a:lnTo>
                  <a:pt x="0" y="0"/>
                </a:lnTo>
                <a:close/>
              </a:path>
            </a:pathLst>
          </a:custGeom>
          <a:blipFill>
            <a:blip r:embed="rId3"/>
            <a:stretch>
              <a:fillRect l="-208855" t="-41423" b="-31288"/>
            </a:stretch>
          </a:blipFill>
        </p:spPr>
      </p:sp>
      <p:sp>
        <p:nvSpPr>
          <p:cNvPr id="30" name="Freeform 30"/>
          <p:cNvSpPr/>
          <p:nvPr/>
        </p:nvSpPr>
        <p:spPr>
          <a:xfrm>
            <a:off x="10392207" y="3912184"/>
            <a:ext cx="789735" cy="446068"/>
          </a:xfrm>
          <a:custGeom>
            <a:avLst/>
            <a:gdLst/>
            <a:ahLst/>
            <a:cxnLst/>
            <a:rect l="l" t="t" r="r" b="b"/>
            <a:pathLst>
              <a:path w="789735" h="446068">
                <a:moveTo>
                  <a:pt x="0" y="0"/>
                </a:moveTo>
                <a:lnTo>
                  <a:pt x="789736" y="0"/>
                </a:lnTo>
                <a:lnTo>
                  <a:pt x="789736" y="446068"/>
                </a:lnTo>
                <a:lnTo>
                  <a:pt x="0" y="446068"/>
                </a:lnTo>
                <a:lnTo>
                  <a:pt x="0" y="0"/>
                </a:lnTo>
                <a:close/>
              </a:path>
            </a:pathLst>
          </a:custGeom>
          <a:blipFill>
            <a:blip r:embed="rId3"/>
            <a:stretch>
              <a:fillRect l="-206729" t="-22105"/>
            </a:stretch>
          </a:blipFill>
        </p:spPr>
      </p:sp>
      <p:sp>
        <p:nvSpPr>
          <p:cNvPr id="31" name="Freeform 31"/>
          <p:cNvSpPr/>
          <p:nvPr/>
        </p:nvSpPr>
        <p:spPr>
          <a:xfrm rot="-10800000">
            <a:off x="9561994" y="5481690"/>
            <a:ext cx="806400" cy="492064"/>
          </a:xfrm>
          <a:custGeom>
            <a:avLst/>
            <a:gdLst/>
            <a:ahLst/>
            <a:cxnLst/>
            <a:rect l="l" t="t" r="r" b="b"/>
            <a:pathLst>
              <a:path w="806400" h="492064">
                <a:moveTo>
                  <a:pt x="0" y="0"/>
                </a:moveTo>
                <a:lnTo>
                  <a:pt x="806401" y="0"/>
                </a:lnTo>
                <a:lnTo>
                  <a:pt x="806401" y="492064"/>
                </a:lnTo>
                <a:lnTo>
                  <a:pt x="0" y="492064"/>
                </a:lnTo>
                <a:lnTo>
                  <a:pt x="0" y="0"/>
                </a:lnTo>
                <a:close/>
              </a:path>
            </a:pathLst>
          </a:custGeom>
          <a:blipFill>
            <a:blip r:embed="rId3"/>
            <a:stretch>
              <a:fillRect l="-200391" b="-10691"/>
            </a:stretch>
          </a:blipFill>
        </p:spPr>
      </p:sp>
      <p:sp>
        <p:nvSpPr>
          <p:cNvPr id="32" name="Freeform 32"/>
          <p:cNvSpPr/>
          <p:nvPr/>
        </p:nvSpPr>
        <p:spPr>
          <a:xfrm rot="-10800000">
            <a:off x="9609619" y="3349757"/>
            <a:ext cx="806400" cy="492064"/>
          </a:xfrm>
          <a:custGeom>
            <a:avLst/>
            <a:gdLst/>
            <a:ahLst/>
            <a:cxnLst/>
            <a:rect l="l" t="t" r="r" b="b"/>
            <a:pathLst>
              <a:path w="806400" h="492064">
                <a:moveTo>
                  <a:pt x="0" y="0"/>
                </a:moveTo>
                <a:lnTo>
                  <a:pt x="806401" y="0"/>
                </a:lnTo>
                <a:lnTo>
                  <a:pt x="806401" y="492064"/>
                </a:lnTo>
                <a:lnTo>
                  <a:pt x="0" y="492064"/>
                </a:lnTo>
                <a:lnTo>
                  <a:pt x="0" y="0"/>
                </a:lnTo>
                <a:close/>
              </a:path>
            </a:pathLst>
          </a:custGeom>
          <a:blipFill>
            <a:blip r:embed="rId3"/>
            <a:stretch>
              <a:fillRect l="-200391" b="-10691"/>
            </a:stretch>
          </a:blipFill>
        </p:spPr>
      </p:sp>
      <p:sp>
        <p:nvSpPr>
          <p:cNvPr id="33" name="Freeform 33"/>
          <p:cNvSpPr/>
          <p:nvPr/>
        </p:nvSpPr>
        <p:spPr>
          <a:xfrm rot="-10800000">
            <a:off x="9585807" y="4490586"/>
            <a:ext cx="806400" cy="492064"/>
          </a:xfrm>
          <a:custGeom>
            <a:avLst/>
            <a:gdLst/>
            <a:ahLst/>
            <a:cxnLst/>
            <a:rect l="l" t="t" r="r" b="b"/>
            <a:pathLst>
              <a:path w="806400" h="492064">
                <a:moveTo>
                  <a:pt x="0" y="0"/>
                </a:moveTo>
                <a:lnTo>
                  <a:pt x="806400" y="0"/>
                </a:lnTo>
                <a:lnTo>
                  <a:pt x="806400" y="492064"/>
                </a:lnTo>
                <a:lnTo>
                  <a:pt x="0" y="492064"/>
                </a:lnTo>
                <a:lnTo>
                  <a:pt x="0" y="0"/>
                </a:lnTo>
                <a:close/>
              </a:path>
            </a:pathLst>
          </a:custGeom>
          <a:blipFill>
            <a:blip r:embed="rId3"/>
            <a:stretch>
              <a:fillRect l="-200391" b="-10691"/>
            </a:stretch>
          </a:blipFill>
        </p:spPr>
      </p:sp>
      <p:sp>
        <p:nvSpPr>
          <p:cNvPr id="34" name="TextBox 34"/>
          <p:cNvSpPr txBox="1"/>
          <p:nvPr/>
        </p:nvSpPr>
        <p:spPr>
          <a:xfrm>
            <a:off x="7897415" y="3267949"/>
            <a:ext cx="184529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 LOGISTIC REGRESSION</a:t>
            </a:r>
          </a:p>
        </p:txBody>
      </p:sp>
      <p:sp>
        <p:nvSpPr>
          <p:cNvPr id="35" name="TextBox 35"/>
          <p:cNvSpPr txBox="1"/>
          <p:nvPr/>
        </p:nvSpPr>
        <p:spPr>
          <a:xfrm>
            <a:off x="10943643" y="4827448"/>
            <a:ext cx="208270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DECISION TREE CLASSIFIER</a:t>
            </a:r>
          </a:p>
        </p:txBody>
      </p:sp>
      <p:sp>
        <p:nvSpPr>
          <p:cNvPr id="36" name="TextBox 36"/>
          <p:cNvSpPr txBox="1"/>
          <p:nvPr/>
        </p:nvSpPr>
        <p:spPr>
          <a:xfrm>
            <a:off x="11141330" y="3709568"/>
            <a:ext cx="173526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K NEAREST NEIGHBOUR</a:t>
            </a:r>
          </a:p>
        </p:txBody>
      </p:sp>
      <p:sp>
        <p:nvSpPr>
          <p:cNvPr id="37" name="TextBox 37"/>
          <p:cNvSpPr txBox="1"/>
          <p:nvPr/>
        </p:nvSpPr>
        <p:spPr>
          <a:xfrm>
            <a:off x="7982819" y="4227182"/>
            <a:ext cx="1759894" cy="8702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SUPPORT VECTOR CLASSIFIER</a:t>
            </a:r>
          </a:p>
        </p:txBody>
      </p:sp>
      <p:sp>
        <p:nvSpPr>
          <p:cNvPr id="38" name="TextBox 38"/>
          <p:cNvSpPr txBox="1"/>
          <p:nvPr/>
        </p:nvSpPr>
        <p:spPr>
          <a:xfrm>
            <a:off x="8055436" y="5278320"/>
            <a:ext cx="1687277" cy="8702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RANDOM FOREST CLASSIFIER</a:t>
            </a:r>
          </a:p>
        </p:txBody>
      </p:sp>
      <p:sp>
        <p:nvSpPr>
          <p:cNvPr id="39" name="Freeform 39"/>
          <p:cNvSpPr/>
          <p:nvPr/>
        </p:nvSpPr>
        <p:spPr>
          <a:xfrm rot="5400000">
            <a:off x="5363732" y="4118624"/>
            <a:ext cx="2412645" cy="72390"/>
          </a:xfrm>
          <a:custGeom>
            <a:avLst/>
            <a:gdLst/>
            <a:ahLst/>
            <a:cxnLst/>
            <a:rect l="l" t="t" r="r" b="b"/>
            <a:pathLst>
              <a:path w="2412645" h="72390">
                <a:moveTo>
                  <a:pt x="0" y="0"/>
                </a:moveTo>
                <a:lnTo>
                  <a:pt x="2412645" y="0"/>
                </a:lnTo>
                <a:lnTo>
                  <a:pt x="2412645" y="72390"/>
                </a:lnTo>
                <a:lnTo>
                  <a:pt x="0" y="72390"/>
                </a:lnTo>
                <a:lnTo>
                  <a:pt x="0" y="0"/>
                </a:lnTo>
                <a:close/>
              </a:path>
            </a:pathLst>
          </a:custGeom>
          <a:blipFill>
            <a:blip r:embed="rId6"/>
            <a:stretch>
              <a:fillRect l="-700824" t="-144213" r="-104022" b="-32883"/>
            </a:stretch>
          </a:blipFill>
        </p:spPr>
      </p:sp>
      <p:sp>
        <p:nvSpPr>
          <p:cNvPr id="40" name="Freeform 40"/>
          <p:cNvSpPr/>
          <p:nvPr/>
        </p:nvSpPr>
        <p:spPr>
          <a:xfrm rot="-10800000">
            <a:off x="5964806" y="3970158"/>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1" name="Freeform 41"/>
          <p:cNvSpPr/>
          <p:nvPr/>
        </p:nvSpPr>
        <p:spPr>
          <a:xfrm rot="-10800000">
            <a:off x="5964806" y="3340710"/>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2" name="Freeform 42"/>
          <p:cNvSpPr/>
          <p:nvPr/>
        </p:nvSpPr>
        <p:spPr>
          <a:xfrm rot="-10800000">
            <a:off x="6005487" y="4611686"/>
            <a:ext cx="605249" cy="369322"/>
          </a:xfrm>
          <a:custGeom>
            <a:avLst/>
            <a:gdLst/>
            <a:ahLst/>
            <a:cxnLst/>
            <a:rect l="l" t="t" r="r" b="b"/>
            <a:pathLst>
              <a:path w="605249" h="369322">
                <a:moveTo>
                  <a:pt x="0" y="0"/>
                </a:moveTo>
                <a:lnTo>
                  <a:pt x="605249" y="0"/>
                </a:lnTo>
                <a:lnTo>
                  <a:pt x="605249" y="369321"/>
                </a:lnTo>
                <a:lnTo>
                  <a:pt x="0" y="369321"/>
                </a:lnTo>
                <a:lnTo>
                  <a:pt x="0" y="0"/>
                </a:lnTo>
                <a:close/>
              </a:path>
            </a:pathLst>
          </a:custGeom>
          <a:blipFill>
            <a:blip r:embed="rId3"/>
            <a:stretch>
              <a:fillRect l="-200391" b="-10691"/>
            </a:stretch>
          </a:blipFill>
        </p:spPr>
      </p:sp>
      <p:sp>
        <p:nvSpPr>
          <p:cNvPr id="43" name="Freeform 43"/>
          <p:cNvSpPr/>
          <p:nvPr/>
        </p:nvSpPr>
        <p:spPr>
          <a:xfrm rot="-10800000">
            <a:off x="5964806" y="5181032"/>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4" name="TextBox 44"/>
          <p:cNvSpPr txBox="1"/>
          <p:nvPr/>
        </p:nvSpPr>
        <p:spPr>
          <a:xfrm>
            <a:off x="4759460" y="3342668"/>
            <a:ext cx="1235010" cy="272447"/>
          </a:xfrm>
          <a:prstGeom prst="rect">
            <a:avLst/>
          </a:prstGeom>
        </p:spPr>
        <p:txBody>
          <a:bodyPr wrap="square" lIns="0" tIns="0" rIns="0" bIns="0" rtlCol="0" anchor="t">
            <a:spAutoFit/>
          </a:bodyPr>
          <a:lstStyle/>
          <a:p>
            <a:pPr algn="ctr">
              <a:lnSpc>
                <a:spcPts val="2126"/>
              </a:lnSpc>
              <a:spcBef>
                <a:spcPct val="0"/>
              </a:spcBef>
            </a:pPr>
            <a:r>
              <a:rPr lang="en-US" sz="2045" b="1" dirty="0">
                <a:solidFill>
                  <a:srgbClr val="FFFFFF"/>
                </a:solidFill>
                <a:latin typeface="Agrandir Bold"/>
                <a:ea typeface="Agrandir Bold"/>
                <a:cs typeface="Agrandir Bold"/>
                <a:sym typeface="Agrandir Bold"/>
              </a:rPr>
              <a:t>PANDAS</a:t>
            </a:r>
          </a:p>
        </p:txBody>
      </p:sp>
      <p:sp>
        <p:nvSpPr>
          <p:cNvPr id="45" name="TextBox 45"/>
          <p:cNvSpPr txBox="1"/>
          <p:nvPr/>
        </p:nvSpPr>
        <p:spPr>
          <a:xfrm>
            <a:off x="4914994" y="3997045"/>
            <a:ext cx="1090493" cy="272447"/>
          </a:xfrm>
          <a:prstGeom prst="rect">
            <a:avLst/>
          </a:prstGeom>
        </p:spPr>
        <p:txBody>
          <a:bodyPr wrap="square" lIns="0" tIns="0" rIns="0" bIns="0" rtlCol="0" anchor="t">
            <a:spAutoFit/>
          </a:bodyPr>
          <a:lstStyle/>
          <a:p>
            <a:pPr algn="ctr">
              <a:lnSpc>
                <a:spcPts val="2126"/>
              </a:lnSpc>
              <a:spcBef>
                <a:spcPct val="0"/>
              </a:spcBef>
            </a:pPr>
            <a:r>
              <a:rPr lang="en-US" sz="2045" b="1" dirty="0">
                <a:solidFill>
                  <a:srgbClr val="FFFFFF"/>
                </a:solidFill>
                <a:latin typeface="Agrandir Bold"/>
                <a:ea typeface="Agrandir Bold"/>
                <a:cs typeface="Agrandir Bold"/>
                <a:sym typeface="Agrandir Bold"/>
              </a:rPr>
              <a:t>NUMPY</a:t>
            </a:r>
          </a:p>
        </p:txBody>
      </p:sp>
      <p:sp>
        <p:nvSpPr>
          <p:cNvPr id="46" name="TextBox 46"/>
          <p:cNvSpPr txBox="1"/>
          <p:nvPr/>
        </p:nvSpPr>
        <p:spPr>
          <a:xfrm>
            <a:off x="4560787" y="4606180"/>
            <a:ext cx="1404019" cy="272447"/>
          </a:xfrm>
          <a:prstGeom prst="rect">
            <a:avLst/>
          </a:prstGeom>
        </p:spPr>
        <p:txBody>
          <a:bodyPr wrap="square" lIns="0" tIns="0" rIns="0" bIns="0" rtlCol="0" anchor="t">
            <a:spAutoFit/>
          </a:bodyPr>
          <a:lstStyle/>
          <a:p>
            <a:pPr algn="ctr">
              <a:lnSpc>
                <a:spcPts val="2126"/>
              </a:lnSpc>
              <a:spcBef>
                <a:spcPct val="0"/>
              </a:spcBef>
            </a:pPr>
            <a:r>
              <a:rPr lang="en-US" sz="2045" b="1" dirty="0">
                <a:solidFill>
                  <a:srgbClr val="FFFFFF"/>
                </a:solidFill>
                <a:latin typeface="Agrandir Bold"/>
                <a:ea typeface="Agrandir Bold"/>
                <a:cs typeface="Agrandir Bold"/>
                <a:sym typeface="Agrandir Bold"/>
              </a:rPr>
              <a:t>SKLEARN</a:t>
            </a:r>
          </a:p>
        </p:txBody>
      </p:sp>
      <p:sp>
        <p:nvSpPr>
          <p:cNvPr id="47" name="TextBox 47"/>
          <p:cNvSpPr txBox="1"/>
          <p:nvPr/>
        </p:nvSpPr>
        <p:spPr>
          <a:xfrm>
            <a:off x="4168838" y="5209710"/>
            <a:ext cx="1825632" cy="272447"/>
          </a:xfrm>
          <a:prstGeom prst="rect">
            <a:avLst/>
          </a:prstGeom>
        </p:spPr>
        <p:txBody>
          <a:bodyPr wrap="square" lIns="0" tIns="0" rIns="0" bIns="0" rtlCol="0" anchor="t">
            <a:spAutoFit/>
          </a:bodyPr>
          <a:lstStyle/>
          <a:p>
            <a:pPr algn="ctr">
              <a:lnSpc>
                <a:spcPts val="2126"/>
              </a:lnSpc>
              <a:spcBef>
                <a:spcPct val="0"/>
              </a:spcBef>
            </a:pPr>
            <a:r>
              <a:rPr lang="en-US" sz="2045" b="1" dirty="0">
                <a:solidFill>
                  <a:srgbClr val="FFFFFF"/>
                </a:solidFill>
                <a:latin typeface="Agrandir Bold"/>
                <a:ea typeface="Agrandir Bold"/>
                <a:cs typeface="Agrandir Bold"/>
                <a:sym typeface="Agrandir Bold"/>
              </a:rPr>
              <a:t>MATPLOTLIB</a:t>
            </a:r>
          </a:p>
        </p:txBody>
      </p:sp>
      <p:sp>
        <p:nvSpPr>
          <p:cNvPr id="48" name="Freeform 48"/>
          <p:cNvSpPr/>
          <p:nvPr/>
        </p:nvSpPr>
        <p:spPr>
          <a:xfrm rot="-10800000">
            <a:off x="6005487" y="5778954"/>
            <a:ext cx="605249" cy="369322"/>
          </a:xfrm>
          <a:custGeom>
            <a:avLst/>
            <a:gdLst/>
            <a:ahLst/>
            <a:cxnLst/>
            <a:rect l="l" t="t" r="r" b="b"/>
            <a:pathLst>
              <a:path w="605249" h="369322">
                <a:moveTo>
                  <a:pt x="0" y="0"/>
                </a:moveTo>
                <a:lnTo>
                  <a:pt x="605249" y="0"/>
                </a:lnTo>
                <a:lnTo>
                  <a:pt x="605249" y="369322"/>
                </a:lnTo>
                <a:lnTo>
                  <a:pt x="0" y="369322"/>
                </a:lnTo>
                <a:lnTo>
                  <a:pt x="0" y="0"/>
                </a:lnTo>
                <a:close/>
              </a:path>
            </a:pathLst>
          </a:custGeom>
          <a:blipFill>
            <a:blip r:embed="rId3"/>
            <a:stretch>
              <a:fillRect l="-200391" b="-10691"/>
            </a:stretch>
          </a:blipFill>
        </p:spPr>
      </p:sp>
      <p:sp>
        <p:nvSpPr>
          <p:cNvPr id="49" name="Freeform 49"/>
          <p:cNvSpPr/>
          <p:nvPr/>
        </p:nvSpPr>
        <p:spPr>
          <a:xfrm rot="5400000">
            <a:off x="5368218" y="4736339"/>
            <a:ext cx="2412645" cy="72390"/>
          </a:xfrm>
          <a:custGeom>
            <a:avLst/>
            <a:gdLst/>
            <a:ahLst/>
            <a:cxnLst/>
            <a:rect l="l" t="t" r="r" b="b"/>
            <a:pathLst>
              <a:path w="2412645" h="72390">
                <a:moveTo>
                  <a:pt x="0" y="0"/>
                </a:moveTo>
                <a:lnTo>
                  <a:pt x="2412645" y="0"/>
                </a:lnTo>
                <a:lnTo>
                  <a:pt x="2412645" y="72390"/>
                </a:lnTo>
                <a:lnTo>
                  <a:pt x="0" y="72390"/>
                </a:lnTo>
                <a:lnTo>
                  <a:pt x="0" y="0"/>
                </a:lnTo>
                <a:close/>
              </a:path>
            </a:pathLst>
          </a:custGeom>
          <a:blipFill>
            <a:blip r:embed="rId6"/>
            <a:stretch>
              <a:fillRect l="-700824" t="-144213" r="-104022" b="-32883"/>
            </a:stretch>
          </a:blipFill>
        </p:spPr>
      </p:sp>
      <p:sp>
        <p:nvSpPr>
          <p:cNvPr id="50" name="TextBox 50"/>
          <p:cNvSpPr txBox="1"/>
          <p:nvPr/>
        </p:nvSpPr>
        <p:spPr>
          <a:xfrm>
            <a:off x="4560787" y="5775013"/>
            <a:ext cx="1433683" cy="272447"/>
          </a:xfrm>
          <a:prstGeom prst="rect">
            <a:avLst/>
          </a:prstGeom>
        </p:spPr>
        <p:txBody>
          <a:bodyPr wrap="square" lIns="0" tIns="0" rIns="0" bIns="0" rtlCol="0" anchor="t">
            <a:spAutoFit/>
          </a:bodyPr>
          <a:lstStyle/>
          <a:p>
            <a:pPr algn="ctr">
              <a:lnSpc>
                <a:spcPts val="2126"/>
              </a:lnSpc>
              <a:spcBef>
                <a:spcPct val="0"/>
              </a:spcBef>
            </a:pPr>
            <a:r>
              <a:rPr lang="en-US" sz="2045" b="1" dirty="0">
                <a:solidFill>
                  <a:srgbClr val="FFFFFF"/>
                </a:solidFill>
                <a:latin typeface="Agrandir Bold"/>
                <a:ea typeface="Agrandir Bold"/>
                <a:cs typeface="Agrandir Bold"/>
                <a:sym typeface="Agrandir Bold"/>
              </a:rPr>
              <a:t>SEABORN</a:t>
            </a:r>
          </a:p>
        </p:txBody>
      </p:sp>
      <p:grpSp>
        <p:nvGrpSpPr>
          <p:cNvPr id="51" name="Group 51"/>
          <p:cNvGrpSpPr/>
          <p:nvPr/>
        </p:nvGrpSpPr>
        <p:grpSpPr>
          <a:xfrm>
            <a:off x="-514350" y="-1221579"/>
            <a:ext cx="20831283" cy="2394511"/>
            <a:chOff x="0" y="0"/>
            <a:chExt cx="5486429" cy="630653"/>
          </a:xfrm>
        </p:grpSpPr>
        <p:sp>
          <p:nvSpPr>
            <p:cNvPr id="52" name="Freeform 52"/>
            <p:cNvSpPr/>
            <p:nvPr/>
          </p:nvSpPr>
          <p:spPr>
            <a:xfrm>
              <a:off x="0" y="0"/>
              <a:ext cx="5486429" cy="630653"/>
            </a:xfrm>
            <a:custGeom>
              <a:avLst/>
              <a:gdLst/>
              <a:ahLst/>
              <a:cxnLst/>
              <a:rect l="l" t="t" r="r" b="b"/>
              <a:pathLst>
                <a:path w="5486429" h="630653">
                  <a:moveTo>
                    <a:pt x="0" y="0"/>
                  </a:moveTo>
                  <a:lnTo>
                    <a:pt x="5486429" y="0"/>
                  </a:lnTo>
                  <a:lnTo>
                    <a:pt x="5486429" y="630653"/>
                  </a:lnTo>
                  <a:lnTo>
                    <a:pt x="0" y="630653"/>
                  </a:lnTo>
                  <a:close/>
                </a:path>
              </a:pathLst>
            </a:custGeom>
            <a:solidFill>
              <a:srgbClr val="0C2756"/>
            </a:solidFill>
          </p:spPr>
        </p:sp>
        <p:sp>
          <p:nvSpPr>
            <p:cNvPr id="53" name="TextBox 53"/>
            <p:cNvSpPr txBox="1"/>
            <p:nvPr/>
          </p:nvSpPr>
          <p:spPr>
            <a:xfrm>
              <a:off x="0" y="-28575"/>
              <a:ext cx="5486429" cy="659228"/>
            </a:xfrm>
            <a:prstGeom prst="rect">
              <a:avLst/>
            </a:prstGeom>
          </p:spPr>
          <p:txBody>
            <a:bodyPr lIns="50800" tIns="50800" rIns="50800" bIns="50800" rtlCol="0" anchor="ctr"/>
            <a:lstStyle/>
            <a:p>
              <a:pPr algn="ctr">
                <a:lnSpc>
                  <a:spcPts val="2126"/>
                </a:lnSpc>
              </a:pPr>
              <a:endParaRPr/>
            </a:p>
          </p:txBody>
        </p:sp>
      </p:grpSp>
      <p:sp>
        <p:nvSpPr>
          <p:cNvPr id="54" name="TextBox 54"/>
          <p:cNvSpPr txBox="1"/>
          <p:nvPr/>
        </p:nvSpPr>
        <p:spPr>
          <a:xfrm>
            <a:off x="5017864" y="201040"/>
            <a:ext cx="6684079" cy="939188"/>
          </a:xfrm>
          <a:prstGeom prst="rect">
            <a:avLst/>
          </a:prstGeom>
        </p:spPr>
        <p:txBody>
          <a:bodyPr lIns="0" tIns="0" rIns="0" bIns="0" rtlCol="0" anchor="t">
            <a:spAutoFit/>
          </a:bodyPr>
          <a:lstStyle/>
          <a:p>
            <a:pPr algn="ctr">
              <a:lnSpc>
                <a:spcPts val="7118"/>
              </a:lnSpc>
              <a:spcBef>
                <a:spcPct val="0"/>
              </a:spcBef>
            </a:pPr>
            <a:r>
              <a:rPr lang="en-US" sz="6844">
                <a:solidFill>
                  <a:srgbClr val="FFFFFF"/>
                </a:solidFill>
                <a:latin typeface="Anton"/>
                <a:ea typeface="Anton"/>
                <a:cs typeface="Anton"/>
                <a:sym typeface="Anton"/>
              </a:rPr>
              <a:t>PROCESS</a:t>
            </a:r>
          </a:p>
        </p:txBody>
      </p:sp>
      <p:sp>
        <p:nvSpPr>
          <p:cNvPr id="55" name="Freeform 55"/>
          <p:cNvSpPr/>
          <p:nvPr/>
        </p:nvSpPr>
        <p:spPr>
          <a:xfrm>
            <a:off x="12484139" y="1891464"/>
            <a:ext cx="1870252" cy="485131"/>
          </a:xfrm>
          <a:custGeom>
            <a:avLst/>
            <a:gdLst/>
            <a:ahLst/>
            <a:cxnLst/>
            <a:rect l="l" t="t" r="r" b="b"/>
            <a:pathLst>
              <a:path w="1870252" h="485131">
                <a:moveTo>
                  <a:pt x="0" y="0"/>
                </a:moveTo>
                <a:lnTo>
                  <a:pt x="1870252" y="0"/>
                </a:lnTo>
                <a:lnTo>
                  <a:pt x="1870252" y="485132"/>
                </a:lnTo>
                <a:lnTo>
                  <a:pt x="0" y="485132"/>
                </a:lnTo>
                <a:lnTo>
                  <a:pt x="0" y="0"/>
                </a:lnTo>
                <a:close/>
              </a:path>
            </a:pathLst>
          </a:custGeom>
          <a:blipFill>
            <a:blip r:embed="rId3"/>
            <a:stretch>
              <a:fillRect l="-333" r="-29186" b="-12272"/>
            </a:stretch>
          </a:blipFill>
        </p:spPr>
      </p:sp>
      <p:sp>
        <p:nvSpPr>
          <p:cNvPr id="56" name="Freeform 56"/>
          <p:cNvSpPr/>
          <p:nvPr/>
        </p:nvSpPr>
        <p:spPr>
          <a:xfrm rot="5400000">
            <a:off x="14712252" y="2652752"/>
            <a:ext cx="1371221" cy="455698"/>
          </a:xfrm>
          <a:custGeom>
            <a:avLst/>
            <a:gdLst/>
            <a:ahLst/>
            <a:cxnLst/>
            <a:rect l="l" t="t" r="r" b="b"/>
            <a:pathLst>
              <a:path w="1371221" h="455698">
                <a:moveTo>
                  <a:pt x="0" y="0"/>
                </a:moveTo>
                <a:lnTo>
                  <a:pt x="1371221" y="0"/>
                </a:lnTo>
                <a:lnTo>
                  <a:pt x="1371221" y="455698"/>
                </a:lnTo>
                <a:lnTo>
                  <a:pt x="0" y="455698"/>
                </a:lnTo>
                <a:lnTo>
                  <a:pt x="0" y="0"/>
                </a:lnTo>
                <a:close/>
              </a:path>
            </a:pathLst>
          </a:custGeom>
          <a:blipFill>
            <a:blip r:embed="rId3"/>
            <a:stretch>
              <a:fillRect l="-70465" b="-15335"/>
            </a:stretch>
          </a:blipFill>
        </p:spPr>
      </p:sp>
      <p:sp>
        <p:nvSpPr>
          <p:cNvPr id="57" name="Freeform 57"/>
          <p:cNvSpPr/>
          <p:nvPr/>
        </p:nvSpPr>
        <p:spPr>
          <a:xfrm>
            <a:off x="13527610" y="1891464"/>
            <a:ext cx="1870252" cy="485131"/>
          </a:xfrm>
          <a:custGeom>
            <a:avLst/>
            <a:gdLst/>
            <a:ahLst/>
            <a:cxnLst/>
            <a:rect l="l" t="t" r="r" b="b"/>
            <a:pathLst>
              <a:path w="1870252" h="485131">
                <a:moveTo>
                  <a:pt x="0" y="0"/>
                </a:moveTo>
                <a:lnTo>
                  <a:pt x="1870252" y="0"/>
                </a:lnTo>
                <a:lnTo>
                  <a:pt x="1870252" y="485132"/>
                </a:lnTo>
                <a:lnTo>
                  <a:pt x="0" y="485132"/>
                </a:lnTo>
                <a:lnTo>
                  <a:pt x="0" y="0"/>
                </a:lnTo>
                <a:close/>
              </a:path>
            </a:pathLst>
          </a:custGeom>
          <a:blipFill>
            <a:blip r:embed="rId3"/>
            <a:stretch>
              <a:fillRect l="-333" r="-29186" b="-1227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1221579"/>
            <a:ext cx="20831283" cy="3086100"/>
            <a:chOff x="0" y="0"/>
            <a:chExt cx="5486429" cy="812800"/>
          </a:xfrm>
        </p:grpSpPr>
        <p:sp>
          <p:nvSpPr>
            <p:cNvPr id="3" name="Freeform 3"/>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4" name="TextBox 4"/>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5" name="Freeform 5"/>
          <p:cNvSpPr/>
          <p:nvPr/>
        </p:nvSpPr>
        <p:spPr>
          <a:xfrm>
            <a:off x="1502267" y="3215540"/>
            <a:ext cx="5048616" cy="5048616"/>
          </a:xfrm>
          <a:custGeom>
            <a:avLst/>
            <a:gdLst/>
            <a:ahLst/>
            <a:cxnLst/>
            <a:rect l="l" t="t" r="r" b="b"/>
            <a:pathLst>
              <a:path w="5048616" h="5048616">
                <a:moveTo>
                  <a:pt x="0" y="0"/>
                </a:moveTo>
                <a:lnTo>
                  <a:pt x="5048616" y="0"/>
                </a:lnTo>
                <a:lnTo>
                  <a:pt x="5048616" y="5048616"/>
                </a:lnTo>
                <a:lnTo>
                  <a:pt x="0" y="5048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656521" y="4732245"/>
            <a:ext cx="3355672" cy="1763105"/>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MACHINE LEARNING</a:t>
            </a:r>
          </a:p>
        </p:txBody>
      </p:sp>
      <p:sp>
        <p:nvSpPr>
          <p:cNvPr id="7" name="TextBox 7"/>
          <p:cNvSpPr txBox="1"/>
          <p:nvPr/>
        </p:nvSpPr>
        <p:spPr>
          <a:xfrm>
            <a:off x="8998318" y="3077899"/>
            <a:ext cx="2173187" cy="487751"/>
          </a:xfrm>
          <a:prstGeom prst="rect">
            <a:avLst/>
          </a:prstGeom>
        </p:spPr>
        <p:txBody>
          <a:bodyPr lIns="0" tIns="0" rIns="0" bIns="0" rtlCol="0" anchor="t">
            <a:spAutoFit/>
          </a:bodyPr>
          <a:lstStyle/>
          <a:p>
            <a:pPr algn="l">
              <a:lnSpc>
                <a:spcPts val="3440"/>
              </a:lnSpc>
            </a:pPr>
            <a:r>
              <a:rPr lang="en-US" sz="2567">
                <a:solidFill>
                  <a:srgbClr val="FFFFFF"/>
                </a:solidFill>
                <a:latin typeface="Agrandir"/>
                <a:ea typeface="Agrandir"/>
                <a:cs typeface="Agrandir"/>
                <a:sym typeface="Agrandir"/>
              </a:rPr>
              <a:t>Data Input:</a:t>
            </a:r>
          </a:p>
        </p:txBody>
      </p:sp>
      <p:sp>
        <p:nvSpPr>
          <p:cNvPr id="8" name="TextBox 8"/>
          <p:cNvSpPr txBox="1"/>
          <p:nvPr/>
        </p:nvSpPr>
        <p:spPr>
          <a:xfrm>
            <a:off x="7847478" y="3068374"/>
            <a:ext cx="797349" cy="525150"/>
          </a:xfrm>
          <a:prstGeom prst="rect">
            <a:avLst/>
          </a:prstGeom>
        </p:spPr>
        <p:txBody>
          <a:bodyPr lIns="0" tIns="0" rIns="0" bIns="0" rtlCol="0" anchor="t">
            <a:spAutoFit/>
          </a:bodyPr>
          <a:lstStyle/>
          <a:p>
            <a:pPr algn="l">
              <a:lnSpc>
                <a:spcPts val="3690"/>
              </a:lnSpc>
            </a:pPr>
            <a:r>
              <a:rPr lang="en-US" sz="2754" b="1">
                <a:solidFill>
                  <a:srgbClr val="FFFFFF"/>
                </a:solidFill>
                <a:latin typeface="Agrandir Bold"/>
                <a:ea typeface="Agrandir Bold"/>
                <a:cs typeface="Agrandir Bold"/>
                <a:sym typeface="Agrandir Bold"/>
              </a:rPr>
              <a:t>01.</a:t>
            </a:r>
          </a:p>
        </p:txBody>
      </p:sp>
      <p:sp>
        <p:nvSpPr>
          <p:cNvPr id="9" name="TextBox 9"/>
          <p:cNvSpPr txBox="1"/>
          <p:nvPr/>
        </p:nvSpPr>
        <p:spPr>
          <a:xfrm>
            <a:off x="6174386" y="435771"/>
            <a:ext cx="5017037" cy="1018055"/>
          </a:xfrm>
          <a:prstGeom prst="rect">
            <a:avLst/>
          </a:prstGeom>
        </p:spPr>
        <p:txBody>
          <a:bodyPr lIns="0" tIns="0" rIns="0" bIns="0" rtlCol="0" anchor="t">
            <a:spAutoFit/>
          </a:bodyPr>
          <a:lstStyle/>
          <a:p>
            <a:pPr algn="ctr">
              <a:lnSpc>
                <a:spcPts val="7742"/>
              </a:lnSpc>
              <a:spcBef>
                <a:spcPct val="0"/>
              </a:spcBef>
            </a:pPr>
            <a:r>
              <a:rPr lang="en-US" sz="7444">
                <a:solidFill>
                  <a:srgbClr val="FFFFFF"/>
                </a:solidFill>
                <a:latin typeface="Anton"/>
                <a:ea typeface="Anton"/>
                <a:cs typeface="Anton"/>
                <a:sym typeface="Anton"/>
              </a:rPr>
              <a:t>EDA</a:t>
            </a:r>
          </a:p>
        </p:txBody>
      </p:sp>
      <p:sp>
        <p:nvSpPr>
          <p:cNvPr id="10" name="TextBox 10"/>
          <p:cNvSpPr txBox="1"/>
          <p:nvPr/>
        </p:nvSpPr>
        <p:spPr>
          <a:xfrm>
            <a:off x="7083802" y="1874046"/>
            <a:ext cx="10779823" cy="8207488"/>
          </a:xfrm>
          <a:prstGeom prst="rect">
            <a:avLst/>
          </a:prstGeom>
        </p:spPr>
        <p:txBody>
          <a:bodyPr lIns="0" tIns="0" rIns="0" bIns="0" rtlCol="0" anchor="t">
            <a:spAutoFit/>
          </a:bodyPr>
          <a:lstStyle/>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DATASET SHAPE :- </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CHECKED TOTAL ROWS &amp; COLUMNS USING  </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DF.SHAPE</a:t>
            </a:r>
            <a:r>
              <a:rPr lang="en-US" sz="2534">
                <a:solidFill>
                  <a:srgbClr val="000000"/>
                </a:solidFill>
                <a:latin typeface="Poppins"/>
                <a:ea typeface="Poppins"/>
                <a:cs typeface="Poppins"/>
                <a:sym typeface="Poppins"/>
              </a:rPr>
              <a:t> .</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DATASET INFORMATION:-</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VIEWED COLUMN NAMES, DATA TYPES,</a:t>
            </a:r>
          </a:p>
          <a:p>
            <a:pPr algn="l">
              <a:lnSpc>
                <a:spcPts val="2635"/>
              </a:lnSpc>
            </a:pPr>
            <a:r>
              <a:rPr lang="en-US" sz="2534">
                <a:solidFill>
                  <a:srgbClr val="000000"/>
                </a:solidFill>
                <a:latin typeface="Poppins"/>
                <a:ea typeface="Poppins"/>
                <a:cs typeface="Poppins"/>
                <a:sym typeface="Poppins"/>
              </a:rPr>
              <a:t>                                                       AND MEMORY USAGE USING </a:t>
            </a:r>
            <a:r>
              <a:rPr lang="en-US" sz="2534" u="sng">
                <a:solidFill>
                  <a:srgbClr val="000000"/>
                </a:solidFill>
                <a:latin typeface="Poppins"/>
                <a:ea typeface="Poppins"/>
                <a:cs typeface="Poppins"/>
                <a:sym typeface="Poppins"/>
              </a:rPr>
              <a:t>DF.INFO()</a:t>
            </a:r>
            <a:r>
              <a:rPr lang="en-US" sz="2534">
                <a:solidFill>
                  <a:srgbClr val="000000"/>
                </a:solidFill>
                <a:latin typeface="Poppins"/>
                <a:ea typeface="Poppins"/>
                <a:cs typeface="Poppins"/>
                <a:sym typeface="Poppins"/>
              </a:rPr>
              <a:t>.</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STATISTICAL SUMMARY:-</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USED </a:t>
            </a:r>
            <a:r>
              <a:rPr lang="en-US" sz="2534" u="sng">
                <a:solidFill>
                  <a:srgbClr val="000000"/>
                </a:solidFill>
                <a:latin typeface="Poppins"/>
                <a:ea typeface="Poppins"/>
                <a:cs typeface="Poppins"/>
                <a:sym typeface="Poppins"/>
              </a:rPr>
              <a:t>DF.DESCRIBE() </a:t>
            </a:r>
            <a:r>
              <a:rPr lang="en-US" sz="2534">
                <a:solidFill>
                  <a:srgbClr val="000000"/>
                </a:solidFill>
                <a:latin typeface="Poppins"/>
                <a:ea typeface="Poppins"/>
                <a:cs typeface="Poppins"/>
                <a:sym typeface="Poppins"/>
              </a:rPr>
              <a:t>TO UNDERSTAND</a:t>
            </a:r>
          </a:p>
          <a:p>
            <a:pPr algn="l">
              <a:lnSpc>
                <a:spcPts val="2635"/>
              </a:lnSpc>
            </a:pPr>
            <a:r>
              <a:rPr lang="en-US" sz="2534">
                <a:solidFill>
                  <a:srgbClr val="000000"/>
                </a:solidFill>
                <a:latin typeface="Poppins"/>
                <a:ea typeface="Poppins"/>
                <a:cs typeface="Poppins"/>
                <a:sym typeface="Poppins"/>
              </a:rPr>
              <a:t>                                                       MEAN, MIN, MAX, AND DISTRIBUTION OF</a:t>
            </a:r>
          </a:p>
          <a:p>
            <a:pPr algn="l">
              <a:lnSpc>
                <a:spcPts val="2635"/>
              </a:lnSpc>
            </a:pPr>
            <a:r>
              <a:rPr lang="en-US" sz="2534">
                <a:solidFill>
                  <a:srgbClr val="000000"/>
                </a:solidFill>
                <a:latin typeface="Poppins"/>
                <a:ea typeface="Poppins"/>
                <a:cs typeface="Poppins"/>
                <a:sym typeface="Poppins"/>
              </a:rPr>
              <a:t>                                                       ALL NUMERICAL FEATURES.</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CROSSTAB ANALYSIS:-</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COMPARED SEX VS TARGET USING</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PD.CROSSTAB(DF['TARGET'], DF['SEX'])</a:t>
            </a:r>
            <a:r>
              <a:rPr lang="en-US" sz="2534">
                <a:solidFill>
                  <a:srgbClr val="000000"/>
                </a:solidFill>
                <a:latin typeface="Poppins"/>
                <a:ea typeface="Poppins"/>
                <a:cs typeface="Poppins"/>
                <a:sym typeface="Poppins"/>
              </a:rPr>
              <a:t>.</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MISSING VALUE CHECK:-</a:t>
            </a:r>
            <a:r>
              <a:rPr lang="en-US" sz="2534">
                <a:solidFill>
                  <a:srgbClr val="000000"/>
                </a:solidFill>
                <a:latin typeface="Poppins"/>
                <a:ea typeface="Poppins"/>
                <a:cs typeface="Poppins"/>
                <a:sym typeface="Poppins"/>
              </a:rPr>
              <a:t> ENSURED DATA QUALITY USING</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DF.ISNULL</a:t>
            </a:r>
            <a:r>
              <a:rPr lang="en-US" sz="2534">
                <a:solidFill>
                  <a:srgbClr val="000000"/>
                </a:solidFill>
                <a:latin typeface="Poppins"/>
                <a:ea typeface="Poppins"/>
                <a:cs typeface="Poppins"/>
                <a:sym typeface="Poppins"/>
              </a:rPr>
              <a:t>().</a:t>
            </a:r>
            <a:r>
              <a:rPr lang="en-US" sz="2534" u="sng">
                <a:solidFill>
                  <a:srgbClr val="000000"/>
                </a:solidFill>
                <a:latin typeface="Poppins"/>
                <a:ea typeface="Poppins"/>
                <a:cs typeface="Poppins"/>
                <a:sym typeface="Poppins"/>
              </a:rPr>
              <a:t>SUM()</a:t>
            </a:r>
            <a:r>
              <a:rPr lang="en-US" sz="2534">
                <a:solidFill>
                  <a:srgbClr val="000000"/>
                </a:solidFill>
                <a:latin typeface="Poppins"/>
                <a:ea typeface="Poppins"/>
                <a:cs typeface="Poppins"/>
                <a:sym typeface="Poppins"/>
              </a:rPr>
              <a:t> (NO MISSING VALUES</a:t>
            </a:r>
          </a:p>
          <a:p>
            <a:pPr algn="l">
              <a:lnSpc>
                <a:spcPts val="2635"/>
              </a:lnSpc>
            </a:pPr>
            <a:r>
              <a:rPr lang="en-US" sz="2534">
                <a:solidFill>
                  <a:srgbClr val="000000"/>
                </a:solidFill>
                <a:latin typeface="Poppins"/>
                <a:ea typeface="Poppins"/>
                <a:cs typeface="Poppins"/>
                <a:sym typeface="Poppins"/>
              </a:rPr>
              <a:t>                                                    FOUND).</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CORRELATION MATRIX:-</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CALCULATED CORRELATION BETWEEN</a:t>
            </a:r>
          </a:p>
          <a:p>
            <a:pPr algn="l">
              <a:lnSpc>
                <a:spcPts val="2635"/>
              </a:lnSpc>
            </a:pPr>
            <a:r>
              <a:rPr lang="en-US" sz="2534">
                <a:solidFill>
                  <a:srgbClr val="000000"/>
                </a:solidFill>
                <a:latin typeface="Poppins"/>
                <a:ea typeface="Poppins"/>
                <a:cs typeface="Poppins"/>
                <a:sym typeface="Poppins"/>
              </a:rPr>
              <a:t>                                                    FEATURES USING </a:t>
            </a:r>
            <a:r>
              <a:rPr lang="en-US" sz="2534" u="sng">
                <a:solidFill>
                  <a:srgbClr val="000000"/>
                </a:solidFill>
                <a:latin typeface="Poppins"/>
                <a:ea typeface="Poppins"/>
                <a:cs typeface="Poppins"/>
                <a:sym typeface="Poppins"/>
              </a:rPr>
              <a:t>DF.CORR</a:t>
            </a:r>
            <a:r>
              <a:rPr lang="en-US" sz="2534">
                <a:solidFill>
                  <a:srgbClr val="000000"/>
                </a:solidFill>
                <a:latin typeface="Poppins"/>
                <a:ea typeface="Poppins"/>
                <a:cs typeface="Poppins"/>
                <a:sym typeface="Poppins"/>
              </a:rPr>
              <a:t>() .</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HEATMAP:-</a:t>
            </a:r>
            <a:r>
              <a:rPr lang="en-US" sz="2534">
                <a:solidFill>
                  <a:srgbClr val="000000"/>
                </a:solidFill>
                <a:latin typeface="Poppins"/>
                <a:ea typeface="Poppins"/>
                <a:cs typeface="Poppins"/>
                <a:sym typeface="Poppins"/>
              </a:rPr>
              <a:t>VISUALIZED CORRELATIONS USING SEABORN HEATMAP</a:t>
            </a:r>
          </a:p>
          <a:p>
            <a:pPr algn="l">
              <a:lnSpc>
                <a:spcPts val="2635"/>
              </a:lnSpc>
            </a:pPr>
            <a:r>
              <a:rPr lang="en-US" sz="2534">
                <a:solidFill>
                  <a:srgbClr val="000000"/>
                </a:solidFill>
                <a:latin typeface="Poppins"/>
                <a:ea typeface="Poppins"/>
                <a:cs typeface="Poppins"/>
                <a:sym typeface="Poppins"/>
              </a:rPr>
              <a:t>                            TO IDENTIFY STRONG AND WEAK RELATIONSHIPS.</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HISTOGRAMS:-</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PLOTTED DISTRIBUTION OF ALL FEATURES WITH</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DF.HIST</a:t>
            </a:r>
            <a:r>
              <a:rPr lang="en-US" sz="2534">
                <a:solidFill>
                  <a:srgbClr val="000000"/>
                </a:solidFill>
                <a:latin typeface="Poppins"/>
                <a:ea typeface="Poppins"/>
                <a:cs typeface="Poppins"/>
                <a:sym typeface="Poppins"/>
              </a:rPr>
              <a:t>() TO ANALYZE SPREAD AND OUTLIERS.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0" y="1864521"/>
            <a:ext cx="8974049" cy="1653486"/>
          </a:xfrm>
          <a:custGeom>
            <a:avLst/>
            <a:gdLst/>
            <a:ahLst/>
            <a:cxnLst/>
            <a:rect l="l" t="t" r="r" b="b"/>
            <a:pathLst>
              <a:path w="8974049" h="1653486">
                <a:moveTo>
                  <a:pt x="0" y="0"/>
                </a:moveTo>
                <a:lnTo>
                  <a:pt x="8974049" y="0"/>
                </a:lnTo>
                <a:lnTo>
                  <a:pt x="8974049" y="1653486"/>
                </a:lnTo>
                <a:lnTo>
                  <a:pt x="0" y="1653486"/>
                </a:lnTo>
                <a:lnTo>
                  <a:pt x="0" y="0"/>
                </a:lnTo>
                <a:close/>
              </a:path>
            </a:pathLst>
          </a:custGeom>
          <a:blipFill>
            <a:blip r:embed="rId3"/>
            <a:stretch>
              <a:fillRect/>
            </a:stretch>
          </a:blipFill>
        </p:spPr>
      </p:sp>
      <p:sp>
        <p:nvSpPr>
          <p:cNvPr id="7" name="Freeform 7"/>
          <p:cNvSpPr/>
          <p:nvPr/>
        </p:nvSpPr>
        <p:spPr>
          <a:xfrm>
            <a:off x="0" y="3596837"/>
            <a:ext cx="8863409" cy="6800869"/>
          </a:xfrm>
          <a:custGeom>
            <a:avLst/>
            <a:gdLst/>
            <a:ahLst/>
            <a:cxnLst/>
            <a:rect l="l" t="t" r="r" b="b"/>
            <a:pathLst>
              <a:path w="8863409" h="6800869">
                <a:moveTo>
                  <a:pt x="0" y="0"/>
                </a:moveTo>
                <a:lnTo>
                  <a:pt x="8863409" y="0"/>
                </a:lnTo>
                <a:lnTo>
                  <a:pt x="8863409" y="6800869"/>
                </a:lnTo>
                <a:lnTo>
                  <a:pt x="0" y="6800869"/>
                </a:lnTo>
                <a:lnTo>
                  <a:pt x="0" y="0"/>
                </a:lnTo>
                <a:close/>
              </a:path>
            </a:pathLst>
          </a:custGeom>
          <a:blipFill>
            <a:blip r:embed="rId4"/>
            <a:stretch>
              <a:fillRect l="-12397" t="-10678" r="-22513" b="-6465"/>
            </a:stretch>
          </a:blipFill>
        </p:spPr>
      </p:sp>
      <p:sp>
        <p:nvSpPr>
          <p:cNvPr id="8" name="Freeform 8"/>
          <p:cNvSpPr/>
          <p:nvPr/>
        </p:nvSpPr>
        <p:spPr>
          <a:xfrm>
            <a:off x="9977243" y="2937682"/>
            <a:ext cx="7367759" cy="7349318"/>
          </a:xfrm>
          <a:custGeom>
            <a:avLst/>
            <a:gdLst/>
            <a:ahLst/>
            <a:cxnLst/>
            <a:rect l="l" t="t" r="r" b="b"/>
            <a:pathLst>
              <a:path w="7367759" h="7349318">
                <a:moveTo>
                  <a:pt x="0" y="0"/>
                </a:moveTo>
                <a:lnTo>
                  <a:pt x="7367760" y="0"/>
                </a:lnTo>
                <a:lnTo>
                  <a:pt x="7367760" y="7349318"/>
                </a:lnTo>
                <a:lnTo>
                  <a:pt x="0" y="7349318"/>
                </a:lnTo>
                <a:lnTo>
                  <a:pt x="0" y="0"/>
                </a:lnTo>
                <a:close/>
              </a:path>
            </a:pathLst>
          </a:custGeom>
          <a:blipFill>
            <a:blip r:embed="rId5"/>
            <a:stretch>
              <a:fillRect l="-10968" t="-11246" r="-9816" b="-9840"/>
            </a:stretch>
          </a:blipFill>
        </p:spPr>
      </p:sp>
      <p:sp>
        <p:nvSpPr>
          <p:cNvPr id="9" name="Freeform 9"/>
          <p:cNvSpPr/>
          <p:nvPr/>
        </p:nvSpPr>
        <p:spPr>
          <a:xfrm>
            <a:off x="10265690" y="1864521"/>
            <a:ext cx="6325150" cy="1073162"/>
          </a:xfrm>
          <a:custGeom>
            <a:avLst/>
            <a:gdLst/>
            <a:ahLst/>
            <a:cxnLst/>
            <a:rect l="l" t="t" r="r" b="b"/>
            <a:pathLst>
              <a:path w="6325150" h="1073162">
                <a:moveTo>
                  <a:pt x="0" y="0"/>
                </a:moveTo>
                <a:lnTo>
                  <a:pt x="6325150" y="0"/>
                </a:lnTo>
                <a:lnTo>
                  <a:pt x="6325150" y="1073161"/>
                </a:lnTo>
                <a:lnTo>
                  <a:pt x="0" y="1073161"/>
                </a:lnTo>
                <a:lnTo>
                  <a:pt x="0" y="0"/>
                </a:lnTo>
                <a:close/>
              </a:path>
            </a:pathLst>
          </a:custGeom>
          <a:blipFill>
            <a:blip r:embed="rId6"/>
            <a:stretch>
              <a:fillRect/>
            </a:stretch>
          </a:blipFill>
        </p:spPr>
      </p:sp>
      <p:sp>
        <p:nvSpPr>
          <p:cNvPr id="10" name="TextBox 10"/>
          <p:cNvSpPr txBox="1"/>
          <p:nvPr/>
        </p:nvSpPr>
        <p:spPr>
          <a:xfrm>
            <a:off x="4191000" y="407196"/>
            <a:ext cx="7981156" cy="705450"/>
          </a:xfrm>
          <a:prstGeom prst="rect">
            <a:avLst/>
          </a:prstGeom>
        </p:spPr>
        <p:txBody>
          <a:bodyPr wrap="square" lIns="0" tIns="0" rIns="0" bIns="0" rtlCol="0" anchor="t">
            <a:spAutoFit/>
          </a:bodyPr>
          <a:lstStyle/>
          <a:p>
            <a:pPr algn="ctr">
              <a:lnSpc>
                <a:spcPts val="5454"/>
              </a:lnSpc>
              <a:spcBef>
                <a:spcPct val="0"/>
              </a:spcBef>
            </a:pPr>
            <a:r>
              <a:rPr lang="en-US" sz="5244" dirty="0">
                <a:solidFill>
                  <a:srgbClr val="FFFFFF"/>
                </a:solidFill>
                <a:latin typeface="Anton"/>
                <a:ea typeface="Anton"/>
                <a:cs typeface="Anton"/>
                <a:sym typeface="Anton"/>
              </a:rPr>
              <a:t>HEATMAP  AND HISTOGRAM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38100"/>
              <a:ext cx="5486429" cy="850900"/>
            </a:xfrm>
            <a:prstGeom prst="rect">
              <a:avLst/>
            </a:prstGeom>
          </p:spPr>
          <p:txBody>
            <a:bodyPr lIns="50800" tIns="50800" rIns="50800" bIns="50800" rtlCol="0" anchor="ctr"/>
            <a:lstStyle/>
            <a:p>
              <a:pPr algn="ctr">
                <a:lnSpc>
                  <a:spcPts val="3894"/>
                </a:lnSpc>
              </a:pPr>
              <a:endParaRPr/>
            </a:p>
          </p:txBody>
        </p:sp>
      </p:grpSp>
      <p:sp>
        <p:nvSpPr>
          <p:cNvPr id="6" name="Freeform 6"/>
          <p:cNvSpPr/>
          <p:nvPr/>
        </p:nvSpPr>
        <p:spPr>
          <a:xfrm>
            <a:off x="0" y="6690006"/>
            <a:ext cx="4043559" cy="2251070"/>
          </a:xfrm>
          <a:custGeom>
            <a:avLst/>
            <a:gdLst/>
            <a:ahLst/>
            <a:cxnLst/>
            <a:rect l="l" t="t" r="r" b="b"/>
            <a:pathLst>
              <a:path w="4043559" h="2251070">
                <a:moveTo>
                  <a:pt x="0" y="0"/>
                </a:moveTo>
                <a:lnTo>
                  <a:pt x="4043559" y="0"/>
                </a:lnTo>
                <a:lnTo>
                  <a:pt x="4043559" y="2251070"/>
                </a:lnTo>
                <a:lnTo>
                  <a:pt x="0" y="2251070"/>
                </a:lnTo>
                <a:lnTo>
                  <a:pt x="0" y="0"/>
                </a:lnTo>
                <a:close/>
              </a:path>
            </a:pathLst>
          </a:custGeom>
          <a:blipFill>
            <a:blip r:embed="rId3"/>
            <a:stretch>
              <a:fillRect t="-3690" b="-3690"/>
            </a:stretch>
          </a:blipFill>
        </p:spPr>
      </p:sp>
      <p:sp>
        <p:nvSpPr>
          <p:cNvPr id="7" name="Freeform 7"/>
          <p:cNvSpPr/>
          <p:nvPr/>
        </p:nvSpPr>
        <p:spPr>
          <a:xfrm>
            <a:off x="9954492" y="7432773"/>
            <a:ext cx="8333508" cy="2854227"/>
          </a:xfrm>
          <a:custGeom>
            <a:avLst/>
            <a:gdLst/>
            <a:ahLst/>
            <a:cxnLst/>
            <a:rect l="l" t="t" r="r" b="b"/>
            <a:pathLst>
              <a:path w="8333508" h="2854227">
                <a:moveTo>
                  <a:pt x="0" y="0"/>
                </a:moveTo>
                <a:lnTo>
                  <a:pt x="8333508" y="0"/>
                </a:lnTo>
                <a:lnTo>
                  <a:pt x="8333508" y="2854227"/>
                </a:lnTo>
                <a:lnTo>
                  <a:pt x="0" y="2854227"/>
                </a:lnTo>
                <a:lnTo>
                  <a:pt x="0" y="0"/>
                </a:lnTo>
                <a:close/>
              </a:path>
            </a:pathLst>
          </a:custGeom>
          <a:blipFill>
            <a:blip r:embed="rId4"/>
            <a:stretch>
              <a:fillRect/>
            </a:stretch>
          </a:blipFill>
        </p:spPr>
      </p:sp>
      <p:sp>
        <p:nvSpPr>
          <p:cNvPr id="8" name="Freeform 8"/>
          <p:cNvSpPr/>
          <p:nvPr/>
        </p:nvSpPr>
        <p:spPr>
          <a:xfrm>
            <a:off x="3155961" y="8426027"/>
            <a:ext cx="5988039" cy="1664545"/>
          </a:xfrm>
          <a:custGeom>
            <a:avLst/>
            <a:gdLst/>
            <a:ahLst/>
            <a:cxnLst/>
            <a:rect l="l" t="t" r="r" b="b"/>
            <a:pathLst>
              <a:path w="5988039" h="1664545">
                <a:moveTo>
                  <a:pt x="0" y="0"/>
                </a:moveTo>
                <a:lnTo>
                  <a:pt x="5988039" y="0"/>
                </a:lnTo>
                <a:lnTo>
                  <a:pt x="5988039" y="1664546"/>
                </a:lnTo>
                <a:lnTo>
                  <a:pt x="0" y="1664546"/>
                </a:lnTo>
                <a:lnTo>
                  <a:pt x="0" y="0"/>
                </a:lnTo>
                <a:close/>
              </a:path>
            </a:pathLst>
          </a:custGeom>
          <a:blipFill>
            <a:blip r:embed="rId5"/>
            <a:stretch>
              <a:fillRect/>
            </a:stretch>
          </a:blipFill>
        </p:spPr>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TextBox 10"/>
          <p:cNvSpPr txBox="1"/>
          <p:nvPr/>
        </p:nvSpPr>
        <p:spPr>
          <a:xfrm>
            <a:off x="799654" y="2058512"/>
            <a:ext cx="7875700" cy="896330"/>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1. LOGISTIC REGRESSION </a:t>
            </a:r>
          </a:p>
        </p:txBody>
      </p:sp>
      <p:sp>
        <p:nvSpPr>
          <p:cNvPr id="11" name="TextBox 11"/>
          <p:cNvSpPr txBox="1"/>
          <p:nvPr/>
        </p:nvSpPr>
        <p:spPr>
          <a:xfrm>
            <a:off x="166311" y="2948808"/>
            <a:ext cx="8509043" cy="3741197"/>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Logistic Regression is a machine learning algorithm used to predict a binary outcome — something that has only two possible results.</a:t>
            </a:r>
          </a:p>
          <a:p>
            <a:pPr algn="l">
              <a:lnSpc>
                <a:spcPts val="3290"/>
              </a:lnSpc>
            </a:pPr>
            <a:r>
              <a:rPr lang="en-US" sz="2455">
                <a:solidFill>
                  <a:srgbClr val="050056"/>
                </a:solidFill>
                <a:latin typeface="Agrandir"/>
                <a:ea typeface="Agrandir"/>
                <a:cs typeface="Agrandir"/>
                <a:sym typeface="Agrandir"/>
              </a:rPr>
              <a:t>                                 In this project, Logistic Regression is used to predict whether a person has heart disease or not based on several medical features such as age, sex, chest pain, cholesterol level, blood pressure, and more.</a:t>
            </a:r>
          </a:p>
          <a:p>
            <a:pPr algn="l">
              <a:lnSpc>
                <a:spcPts val="3290"/>
              </a:lnSpc>
            </a:pPr>
            <a:r>
              <a:rPr lang="en-US" sz="2455">
                <a:solidFill>
                  <a:srgbClr val="050056"/>
                </a:solidFill>
                <a:latin typeface="Agrandir"/>
                <a:ea typeface="Agrandir"/>
                <a:cs typeface="Agrandir"/>
                <a:sym typeface="Agrandir"/>
              </a:rPr>
              <a:t> Since the output has only two classes (0 = No Disease, 1 = Disease), logistic regression is the most suitable model.</a:t>
            </a:r>
          </a:p>
        </p:txBody>
      </p:sp>
      <p:sp>
        <p:nvSpPr>
          <p:cNvPr id="12" name="TextBox 12"/>
          <p:cNvSpPr txBox="1"/>
          <p:nvPr/>
        </p:nvSpPr>
        <p:spPr>
          <a:xfrm>
            <a:off x="10412300" y="1995329"/>
            <a:ext cx="7875700" cy="896330"/>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 2. RANDOM FOREST</a:t>
            </a:r>
          </a:p>
        </p:txBody>
      </p:sp>
      <p:sp>
        <p:nvSpPr>
          <p:cNvPr id="13" name="TextBox 13"/>
          <p:cNvSpPr txBox="1"/>
          <p:nvPr/>
        </p:nvSpPr>
        <p:spPr>
          <a:xfrm>
            <a:off x="9672982" y="2939283"/>
            <a:ext cx="8896528" cy="4345376"/>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Random Forest is a classification algorithm that builds many decision trees and combines their results to make a final prediction. </a:t>
            </a:r>
          </a:p>
          <a:p>
            <a:pPr algn="l">
              <a:lnSpc>
                <a:spcPts val="3440"/>
              </a:lnSpc>
            </a:pPr>
            <a:r>
              <a:rPr lang="en-US" sz="2567">
                <a:solidFill>
                  <a:srgbClr val="050056"/>
                </a:solidFill>
                <a:latin typeface="Agrandir"/>
                <a:ea typeface="Agrandir"/>
                <a:cs typeface="Agrandir"/>
                <a:sym typeface="Agrandir"/>
              </a:rPr>
              <a:t>                          In this project, it analyzes features like age, cholesterol, blood pressure, thalach, and oldpeak, then uses majority voting from all trees to predict whether a person has heart disease (1) or not (0). It improves accuracy, reduces overfitting, and shows which features are most important.</a:t>
            </a:r>
          </a:p>
          <a:p>
            <a:pPr algn="l">
              <a:lnSpc>
                <a:spcPts val="3440"/>
              </a:lnSpc>
            </a:pPr>
            <a:endParaRPr lang="en-US" sz="2567">
              <a:solidFill>
                <a:srgbClr val="050056"/>
              </a:solidFill>
              <a:latin typeface="Agrandir"/>
              <a:ea typeface="Agrandir"/>
              <a:cs typeface="Agrandir"/>
              <a:sym typeface="Agrandir"/>
            </a:endParaRPr>
          </a:p>
        </p:txBody>
      </p:sp>
      <p:sp>
        <p:nvSpPr>
          <p:cNvPr id="14" name="Freeform 14"/>
          <p:cNvSpPr/>
          <p:nvPr/>
        </p:nvSpPr>
        <p:spPr>
          <a:xfrm>
            <a:off x="1291512" y="0"/>
            <a:ext cx="941016" cy="1779700"/>
          </a:xfrm>
          <a:custGeom>
            <a:avLst/>
            <a:gdLst/>
            <a:ahLst/>
            <a:cxnLst/>
            <a:rect l="l" t="t" r="r" b="b"/>
            <a:pathLst>
              <a:path w="941016" h="1779700">
                <a:moveTo>
                  <a:pt x="0" y="0"/>
                </a:moveTo>
                <a:lnTo>
                  <a:pt x="941016" y="0"/>
                </a:lnTo>
                <a:lnTo>
                  <a:pt x="941016" y="1779700"/>
                </a:lnTo>
                <a:lnTo>
                  <a:pt x="0" y="1779700"/>
                </a:lnTo>
                <a:lnTo>
                  <a:pt x="0" y="0"/>
                </a:lnTo>
                <a:close/>
              </a:path>
            </a:pathLst>
          </a:custGeom>
          <a:blipFill>
            <a:blip r:embed="rId6"/>
            <a:stretch>
              <a:fillRect/>
            </a:stretch>
          </a:blipFill>
        </p:spPr>
      </p:sp>
      <p:sp>
        <p:nvSpPr>
          <p:cNvPr id="15" name="Freeform 15"/>
          <p:cNvSpPr/>
          <p:nvPr/>
        </p:nvSpPr>
        <p:spPr>
          <a:xfrm>
            <a:off x="16318284" y="84821"/>
            <a:ext cx="941016" cy="1779700"/>
          </a:xfrm>
          <a:custGeom>
            <a:avLst/>
            <a:gdLst/>
            <a:ahLst/>
            <a:cxnLst/>
            <a:rect l="l" t="t" r="r" b="b"/>
            <a:pathLst>
              <a:path w="941016" h="1779700">
                <a:moveTo>
                  <a:pt x="0" y="0"/>
                </a:moveTo>
                <a:lnTo>
                  <a:pt x="941016" y="0"/>
                </a:lnTo>
                <a:lnTo>
                  <a:pt x="941016" y="1779700"/>
                </a:lnTo>
                <a:lnTo>
                  <a:pt x="0" y="1779700"/>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1263</Words>
  <Application>Microsoft Office PowerPoint</Application>
  <PresentationFormat>Custom</PresentationFormat>
  <Paragraphs>121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Fredoka</vt:lpstr>
      <vt:lpstr>Poppins</vt:lpstr>
      <vt:lpstr>Agrandir Bold</vt:lpstr>
      <vt:lpstr>Calibri</vt:lpstr>
      <vt:lpstr>Arial</vt:lpstr>
      <vt:lpstr>Anton</vt:lpstr>
      <vt:lpstr>Poppins Bold</vt:lpstr>
      <vt:lpstr>Agrandir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cp:lastModifiedBy>SUBHAM ROY</cp:lastModifiedBy>
  <cp:revision>3</cp:revision>
  <dcterms:created xsi:type="dcterms:W3CDTF">2006-08-16T00:00:00Z</dcterms:created>
  <dcterms:modified xsi:type="dcterms:W3CDTF">2025-11-15T08:08:30Z</dcterms:modified>
  <dc:identifier>DAG4rdLehmk</dc:identifier>
</cp:coreProperties>
</file>